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64"/>
  </p:notesMasterIdLst>
  <p:sldIdLst>
    <p:sldId id="260" r:id="rId2"/>
    <p:sldId id="1049" r:id="rId3"/>
    <p:sldId id="1054" r:id="rId4"/>
    <p:sldId id="1115" r:id="rId5"/>
    <p:sldId id="1057" r:id="rId6"/>
    <p:sldId id="1105" r:id="rId7"/>
    <p:sldId id="1114" r:id="rId8"/>
    <p:sldId id="1055" r:id="rId9"/>
    <p:sldId id="1081" r:id="rId10"/>
    <p:sldId id="1067" r:id="rId11"/>
    <p:sldId id="1082" r:id="rId12"/>
    <p:sldId id="1068" r:id="rId13"/>
    <p:sldId id="1083" r:id="rId14"/>
    <p:sldId id="1093" r:id="rId15"/>
    <p:sldId id="1094" r:id="rId16"/>
    <p:sldId id="1070" r:id="rId17"/>
    <p:sldId id="1085" r:id="rId18"/>
    <p:sldId id="1071" r:id="rId19"/>
    <p:sldId id="1086" r:id="rId20"/>
    <p:sldId id="1095" r:id="rId21"/>
    <p:sldId id="1072" r:id="rId22"/>
    <p:sldId id="1087" r:id="rId23"/>
    <p:sldId id="1096" r:id="rId24"/>
    <p:sldId id="1097" r:id="rId25"/>
    <p:sldId id="1098" r:id="rId26"/>
    <p:sldId id="1075" r:id="rId27"/>
    <p:sldId id="1090" r:id="rId28"/>
    <p:sldId id="1099" r:id="rId29"/>
    <p:sldId id="1100" r:id="rId30"/>
    <p:sldId id="1076" r:id="rId31"/>
    <p:sldId id="1091" r:id="rId32"/>
    <p:sldId id="1101" r:id="rId33"/>
    <p:sldId id="1102" r:id="rId34"/>
    <p:sldId id="1077" r:id="rId35"/>
    <p:sldId id="1092" r:id="rId36"/>
    <p:sldId id="1103" r:id="rId37"/>
    <p:sldId id="1104" r:id="rId38"/>
    <p:sldId id="1106" r:id="rId39"/>
    <p:sldId id="1107" r:id="rId40"/>
    <p:sldId id="1108" r:id="rId41"/>
    <p:sldId id="1109" r:id="rId42"/>
    <p:sldId id="1116" r:id="rId43"/>
    <p:sldId id="1117" r:id="rId44"/>
    <p:sldId id="1119" r:id="rId45"/>
    <p:sldId id="1120" r:id="rId46"/>
    <p:sldId id="1118" r:id="rId47"/>
    <p:sldId id="1121" r:id="rId48"/>
    <p:sldId id="1122" r:id="rId49"/>
    <p:sldId id="1058" r:id="rId50"/>
    <p:sldId id="1066" r:id="rId51"/>
    <p:sldId id="1065" r:id="rId52"/>
    <p:sldId id="1060" r:id="rId53"/>
    <p:sldId id="1061" r:id="rId54"/>
    <p:sldId id="1123" r:id="rId55"/>
    <p:sldId id="1124" r:id="rId56"/>
    <p:sldId id="1125" r:id="rId57"/>
    <p:sldId id="1126" r:id="rId58"/>
    <p:sldId id="1127" r:id="rId59"/>
    <p:sldId id="1062" r:id="rId60"/>
    <p:sldId id="1110" r:id="rId61"/>
    <p:sldId id="1111" r:id="rId62"/>
    <p:sldId id="1112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>
      <p:ext uri="{19B8F6BF-5375-455C-9EA6-DF929625EA0E}">
        <p15:presenceInfo xmlns:p15="http://schemas.microsoft.com/office/powerpoint/2012/main" userId="ami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FDDF62"/>
    <a:srgbClr val="728574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5202" autoAdjust="0"/>
  </p:normalViewPr>
  <p:slideViewPr>
    <p:cSldViewPr snapToGrid="0">
      <p:cViewPr varScale="1">
        <p:scale>
          <a:sx n="65" d="100"/>
          <a:sy n="65" d="100"/>
        </p:scale>
        <p:origin x="53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6580257"/>
            <a:ext cx="1234777" cy="1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4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3076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12103"/>
            <a:ext cx="2339752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91191" y="862556"/>
            <a:ext cx="8412542" cy="551467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58188" y="6550025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6580257"/>
            <a:ext cx="1234777" cy="1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80" r:id="rId3"/>
    <p:sldLayoutId id="2147483683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DE9AF45-1F73-4948-9263-3B78ADF1E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303079"/>
          </a:xfrm>
        </p:spPr>
        <p:txBody>
          <a:bodyPr/>
          <a:lstStyle/>
          <a:p>
            <a:r>
              <a:rPr lang="ko-KR" altLang="en-US"/>
              <a:t>객체지향프로그램</a:t>
            </a:r>
            <a:br>
              <a:rPr lang="en-US" altLang="ko-KR"/>
            </a:br>
            <a:r>
              <a:rPr lang="ko-KR" altLang="en-US"/>
              <a:t>프로젝트 완료보고서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B3C7A1F-37FC-4C97-84AC-B84AD554E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제출일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소프트웨어학부 </a:t>
            </a:r>
            <a:r>
              <a:rPr lang="en-US" altLang="ko-KR" dirty="0"/>
              <a:t>2</a:t>
            </a:r>
            <a:r>
              <a:rPr lang="ko-KR" altLang="en-US" dirty="0"/>
              <a:t>학년 정호용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20190122</a:t>
            </a:r>
          </a:p>
          <a:p>
            <a:r>
              <a:rPr lang="ko-KR" altLang="en-US" dirty="0"/>
              <a:t>영어영문학부 </a:t>
            </a:r>
            <a:r>
              <a:rPr lang="en-US" altLang="ko-KR" dirty="0"/>
              <a:t>2</a:t>
            </a:r>
            <a:r>
              <a:rPr lang="ko-KR" altLang="en-US" dirty="0"/>
              <a:t>학년 현진우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20190410</a:t>
            </a:r>
          </a:p>
          <a:p>
            <a:r>
              <a:rPr lang="ko-KR" altLang="en-US" dirty="0"/>
              <a:t>임산생명공학과 </a:t>
            </a:r>
            <a:r>
              <a:rPr lang="en-US" altLang="ko-KR" dirty="0"/>
              <a:t>2</a:t>
            </a:r>
            <a:r>
              <a:rPr lang="ko-KR" altLang="en-US" dirty="0"/>
              <a:t>학년 </a:t>
            </a:r>
            <a:r>
              <a:rPr lang="ko-KR" altLang="en-US" dirty="0" err="1"/>
              <a:t>최우정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20211857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64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(Opening.java)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4202E6-5F58-DE87-2BAA-83496F29DEF5}"/>
              </a:ext>
            </a:extLst>
          </p:cNvPr>
          <p:cNvGrpSpPr/>
          <p:nvPr/>
        </p:nvGrpSpPr>
        <p:grpSpPr>
          <a:xfrm>
            <a:off x="440267" y="1364205"/>
            <a:ext cx="8368715" cy="4511376"/>
            <a:chOff x="291191" y="2128664"/>
            <a:chExt cx="8368715" cy="45113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BA4E53-EB51-2D3C-9CBD-C02734ADDE33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C9A7DF-4208-2513-AEC1-3CA1BFFF210F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Opening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F08F89-FD7D-B490-01AA-E39CBB558709}"/>
              </a:ext>
            </a:extLst>
          </p:cNvPr>
          <p:cNvGrpSpPr/>
          <p:nvPr/>
        </p:nvGrpSpPr>
        <p:grpSpPr>
          <a:xfrm>
            <a:off x="3113757" y="3924835"/>
            <a:ext cx="1640479" cy="679496"/>
            <a:chOff x="291191" y="2375647"/>
            <a:chExt cx="8368715" cy="41307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C3CAB2-041A-C699-816C-D8BAA52C0BC5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67464C-E7BC-7CDB-02AC-42CFEA60D0F8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3001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Title()</a:t>
              </a:r>
            </a:p>
            <a:p>
              <a:r>
                <a:rPr lang="ko-KR" altLang="en-US" sz="1200" dirty="0"/>
                <a:t>타이틀 및 팀원 </a:t>
              </a:r>
              <a:endParaRPr lang="en-US" altLang="ko-KR" sz="1200" dirty="0"/>
            </a:p>
            <a:p>
              <a:r>
                <a:rPr lang="ko-KR" altLang="en-US" sz="1200" dirty="0"/>
                <a:t>정보 출력</a:t>
              </a:r>
              <a:endParaRPr lang="en-US" altLang="ko-KR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07D4E3-06FB-9AF7-0B88-FC53B5E7AAA3}"/>
              </a:ext>
            </a:extLst>
          </p:cNvPr>
          <p:cNvGrpSpPr/>
          <p:nvPr/>
        </p:nvGrpSpPr>
        <p:grpSpPr>
          <a:xfrm>
            <a:off x="709883" y="2170615"/>
            <a:ext cx="1640479" cy="323612"/>
            <a:chOff x="291191" y="2375647"/>
            <a:chExt cx="8368715" cy="413071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585C0D-B18A-8E31-7346-2CC85E32123A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11109D-B005-A484-C8FF-BE69445317FD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3535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Player</a:t>
              </a:r>
              <a:r>
                <a:rPr lang="ko-KR" altLang="en-US" sz="1200" dirty="0"/>
                <a:t> 객체 생성</a:t>
              </a:r>
              <a:endParaRPr lang="en-US" altLang="ko-KR" sz="1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6FEC75-8BDE-1747-0CB8-BAAC7182FB88}"/>
              </a:ext>
            </a:extLst>
          </p:cNvPr>
          <p:cNvGrpSpPr/>
          <p:nvPr/>
        </p:nvGrpSpPr>
        <p:grpSpPr>
          <a:xfrm>
            <a:off x="709884" y="3924835"/>
            <a:ext cx="1735335" cy="647223"/>
            <a:chOff x="291191" y="2375647"/>
            <a:chExt cx="8852612" cy="41307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9901FB-C3BB-9B0D-780F-7BAB5B464489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B20C4B-E905-6E33-EBF2-429818CD9632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Opening()</a:t>
              </a:r>
            </a:p>
            <a:p>
              <a:r>
                <a:rPr lang="ko-KR" altLang="en-US" sz="1200" dirty="0"/>
                <a:t>오프닝 로고 출력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3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EA51D-D91F-6D20-D89A-70103DB9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905393"/>
            <a:ext cx="3316352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85E43B-90DF-68B6-E8D2-BFADD942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54" y="1975569"/>
            <a:ext cx="4451979" cy="32886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52F365-0460-8DF6-44EF-A325AC8E0C66}"/>
              </a:ext>
            </a:extLst>
          </p:cNvPr>
          <p:cNvCxnSpPr/>
          <p:nvPr/>
        </p:nvCxnSpPr>
        <p:spPr>
          <a:xfrm>
            <a:off x="3028426" y="4379053"/>
            <a:ext cx="167780" cy="126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86F4F2-F546-A5C9-9617-89369F3C3AB5}"/>
              </a:ext>
            </a:extLst>
          </p:cNvPr>
          <p:cNvSpPr txBox="1"/>
          <p:nvPr/>
        </p:nvSpPr>
        <p:spPr>
          <a:xfrm>
            <a:off x="2667698" y="5645791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아스키 아트 활용한 단순 출력</a:t>
            </a:r>
            <a:endParaRPr lang="ko-KR" altLang="en-US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D8AD599-8F8F-80BB-A3EB-DBF846C2FE9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50498" y="1505294"/>
            <a:ext cx="2340527" cy="47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F46CEB-5A32-E09E-9E54-DDDC5E585856}"/>
              </a:ext>
            </a:extLst>
          </p:cNvPr>
          <p:cNvSpPr txBox="1"/>
          <p:nvPr/>
        </p:nvSpPr>
        <p:spPr>
          <a:xfrm>
            <a:off x="3891025" y="1366794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Player</a:t>
            </a:r>
            <a:r>
              <a:rPr lang="ko-KR" altLang="en-US" sz="1200" dirty="0"/>
              <a:t> </a:t>
            </a:r>
            <a:r>
              <a:rPr lang="en-US" altLang="ko-KR" sz="1200" dirty="0"/>
              <a:t>p1 </a:t>
            </a:r>
            <a:r>
              <a:rPr lang="ko-KR" altLang="en-US" sz="1200" dirty="0"/>
              <a:t>객체 생성</a:t>
            </a:r>
            <a:endParaRPr lang="en-US" altLang="ko-KR" sz="1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403D10-A56F-DE3D-C1D0-6D07539E6FF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34356" y="4278385"/>
            <a:ext cx="685322" cy="74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D8E0E5-D549-2A7D-2591-EA830E21A638}"/>
              </a:ext>
            </a:extLst>
          </p:cNvPr>
          <p:cNvSpPr txBox="1"/>
          <p:nvPr/>
        </p:nvSpPr>
        <p:spPr>
          <a:xfrm>
            <a:off x="7119678" y="4792837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.equals</a:t>
            </a:r>
            <a:r>
              <a:rPr lang="ko-KR" altLang="en-US" sz="1200" dirty="0"/>
              <a:t>사용 문자열 비교</a:t>
            </a:r>
            <a:endParaRPr lang="en-US" altLang="ko-KR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A58AA5-152F-2FED-CAF2-8EBDBECFCD0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374858" y="4379053"/>
            <a:ext cx="804318" cy="114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8BCC9E-749C-17B7-3D40-D19878D4A79F}"/>
              </a:ext>
            </a:extLst>
          </p:cNvPr>
          <p:cNvSpPr txBox="1"/>
          <p:nvPr/>
        </p:nvSpPr>
        <p:spPr>
          <a:xfrm>
            <a:off x="7179176" y="5294610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p1</a:t>
            </a:r>
            <a:r>
              <a:rPr lang="ko-KR" altLang="en-US" sz="1200" dirty="0"/>
              <a:t>객체의 메소드 </a:t>
            </a:r>
            <a:endParaRPr lang="en-US" altLang="ko-KR" sz="1200" dirty="0"/>
          </a:p>
          <a:p>
            <a:r>
              <a:rPr lang="ko-KR" altLang="en-US" sz="1200" dirty="0"/>
              <a:t>호출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926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(Player.java)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C91854-BC2E-952B-678C-54507A08AF15}"/>
              </a:ext>
            </a:extLst>
          </p:cNvPr>
          <p:cNvGrpSpPr/>
          <p:nvPr/>
        </p:nvGrpSpPr>
        <p:grpSpPr>
          <a:xfrm>
            <a:off x="395307" y="1364205"/>
            <a:ext cx="8368715" cy="4511376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DE76A5-63D7-886F-FEA0-0B5923366775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418BD8-7C0A-0E78-04BC-5E6BED809D90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Player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71CF79-C397-19A4-714A-BC33EF4945E1}"/>
              </a:ext>
            </a:extLst>
          </p:cNvPr>
          <p:cNvGrpSpPr/>
          <p:nvPr/>
        </p:nvGrpSpPr>
        <p:grpSpPr>
          <a:xfrm>
            <a:off x="709884" y="4266910"/>
            <a:ext cx="1735335" cy="679496"/>
            <a:chOff x="291191" y="2375647"/>
            <a:chExt cx="8852612" cy="41307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413F3A-BB0E-30BB-69EE-8E58EECD0127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DA88BC-190A-547F-4C50-8E7D2507F774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80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SetPlayerName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플레이어 이름 설정자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15F6C7-EA9B-2B0B-44C5-B9B3F724CF2D}"/>
              </a:ext>
            </a:extLst>
          </p:cNvPr>
          <p:cNvGrpSpPr/>
          <p:nvPr/>
        </p:nvGrpSpPr>
        <p:grpSpPr>
          <a:xfrm>
            <a:off x="709884" y="2167407"/>
            <a:ext cx="1640479" cy="647223"/>
            <a:chOff x="291191" y="2375647"/>
            <a:chExt cx="8368715" cy="4130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B7CEEDC-0318-F0D4-DFFB-3CDBEEB82D9A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FD1C0D-18A9-E164-BC7D-790FC5919C27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prplayername</a:t>
              </a:r>
              <a:endParaRPr lang="en-US" altLang="ko-KR" sz="1200" dirty="0"/>
            </a:p>
            <a:p>
              <a:r>
                <a:rPr lang="ko-KR" altLang="en-US" sz="1200" dirty="0"/>
                <a:t>플레이어 이름</a:t>
              </a:r>
              <a:endParaRPr lang="en-US" altLang="ko-KR" sz="1200" dirty="0"/>
            </a:p>
            <a:p>
              <a:r>
                <a:rPr lang="ko-KR" altLang="en-US" sz="1200" dirty="0"/>
                <a:t>저장 변수</a:t>
              </a:r>
              <a:endParaRPr lang="en-US" altLang="ko-KR" sz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A52172-8C87-9EF6-76E1-7A6DD5C941E5}"/>
              </a:ext>
            </a:extLst>
          </p:cNvPr>
          <p:cNvGrpSpPr/>
          <p:nvPr/>
        </p:nvGrpSpPr>
        <p:grpSpPr>
          <a:xfrm>
            <a:off x="709885" y="3410073"/>
            <a:ext cx="1735335" cy="647223"/>
            <a:chOff x="291191" y="2375647"/>
            <a:chExt cx="8852612" cy="413071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28CC8B-90FE-8D75-77DC-D0870F7DB488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8FF30-6142-5BB0-D12F-BE1EEB0A27DF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GetPlayerName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플레이어 이름 </a:t>
              </a:r>
              <a:r>
                <a:rPr lang="ko-KR" altLang="en-US" sz="1200" dirty="0" err="1"/>
                <a:t>접근자</a:t>
              </a:r>
              <a:endParaRPr lang="en-US" altLang="ko-KR" sz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F5BCAF-A199-3326-DFE3-17755BC7BB30}"/>
              </a:ext>
            </a:extLst>
          </p:cNvPr>
          <p:cNvGrpSpPr/>
          <p:nvPr/>
        </p:nvGrpSpPr>
        <p:grpSpPr>
          <a:xfrm>
            <a:off x="2705560" y="2167407"/>
            <a:ext cx="1640479" cy="647223"/>
            <a:chOff x="291191" y="2375647"/>
            <a:chExt cx="8368715" cy="41307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66A506-6BE7-5A8D-5DAF-1147D699C96C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2B812E-2A22-C99D-7B6C-9EE42D508C3D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FlowerCnt</a:t>
              </a:r>
              <a:endParaRPr lang="en-US" altLang="ko-KR" sz="1200" dirty="0"/>
            </a:p>
            <a:p>
              <a:r>
                <a:rPr lang="ko-KR" altLang="en-US" sz="1200" dirty="0"/>
                <a:t>꽃 개수 카운트</a:t>
              </a:r>
              <a:endParaRPr lang="en-US" altLang="ko-KR" sz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53978-0784-7F02-FDA9-8E532D553331}"/>
              </a:ext>
            </a:extLst>
          </p:cNvPr>
          <p:cNvGrpSpPr/>
          <p:nvPr/>
        </p:nvGrpSpPr>
        <p:grpSpPr>
          <a:xfrm>
            <a:off x="4754237" y="2167407"/>
            <a:ext cx="1640479" cy="647223"/>
            <a:chOff x="291191" y="2375647"/>
            <a:chExt cx="8368715" cy="413071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9E7C72-1ED9-DE38-38EE-798BF549A069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A3E4C9-3B88-4767-D732-F580105C047E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FruitCnt</a:t>
              </a:r>
              <a:endParaRPr lang="en-US" altLang="ko-KR" sz="1200" dirty="0"/>
            </a:p>
            <a:p>
              <a:r>
                <a:rPr lang="ko-KR" altLang="en-US" sz="1200" dirty="0"/>
                <a:t>열매 개수 카운트</a:t>
              </a:r>
              <a:endParaRPr lang="en-US" altLang="ko-KR" sz="1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C0DBFC-B983-BE34-8DDD-6EBB0BABD8DC}"/>
              </a:ext>
            </a:extLst>
          </p:cNvPr>
          <p:cNvGrpSpPr/>
          <p:nvPr/>
        </p:nvGrpSpPr>
        <p:grpSpPr>
          <a:xfrm>
            <a:off x="6793639" y="2167407"/>
            <a:ext cx="1640479" cy="647223"/>
            <a:chOff x="291191" y="2375647"/>
            <a:chExt cx="8368715" cy="41307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48FC58-2706-3256-955F-D62791E6274A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5581EF-7D61-7F22-C301-427D56A97D29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BranchCnt</a:t>
              </a:r>
              <a:endParaRPr lang="en-US" altLang="ko-KR" sz="1200" dirty="0"/>
            </a:p>
            <a:p>
              <a:r>
                <a:rPr lang="ko-KR" altLang="en-US" sz="1200" dirty="0"/>
                <a:t>나뭇가지개수 </a:t>
              </a:r>
              <a:endParaRPr lang="en-US" altLang="ko-KR" sz="1200" dirty="0"/>
            </a:p>
            <a:p>
              <a:r>
                <a:rPr lang="ko-KR" altLang="en-US" sz="1200" dirty="0"/>
                <a:t>카운트</a:t>
              </a:r>
              <a:endParaRPr lang="en-US" altLang="ko-KR" sz="12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38F256-4E25-3514-90B1-A55359156DBB}"/>
              </a:ext>
            </a:extLst>
          </p:cNvPr>
          <p:cNvSpPr/>
          <p:nvPr/>
        </p:nvSpPr>
        <p:spPr>
          <a:xfrm>
            <a:off x="539552" y="1779704"/>
            <a:ext cx="8164181" cy="1153461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596BC-8A7F-2E85-F5A0-A8803AA64370}"/>
              </a:ext>
            </a:extLst>
          </p:cNvPr>
          <p:cNvSpPr txBox="1"/>
          <p:nvPr/>
        </p:nvSpPr>
        <p:spPr>
          <a:xfrm>
            <a:off x="8066371" y="1818124"/>
            <a:ext cx="68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private</a:t>
            </a:r>
            <a:endParaRPr lang="ko-KR" altLang="en-US" sz="12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CAAB23-EB00-B04B-4A29-64FF3C15B206}"/>
              </a:ext>
            </a:extLst>
          </p:cNvPr>
          <p:cNvGrpSpPr/>
          <p:nvPr/>
        </p:nvGrpSpPr>
        <p:grpSpPr>
          <a:xfrm>
            <a:off x="2610703" y="4266910"/>
            <a:ext cx="1735335" cy="679496"/>
            <a:chOff x="291191" y="2375647"/>
            <a:chExt cx="8852612" cy="413071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80EED7B-BF1E-00D3-062E-0AC8020DF1F0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FE72ED-275C-AC9A-BDB1-E8C9B23C1FB3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80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GetFruitCnt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열매 개수 </a:t>
              </a:r>
              <a:r>
                <a:rPr lang="ko-KR" altLang="en-US" sz="1200" dirty="0" err="1"/>
                <a:t>접근자</a:t>
              </a:r>
              <a:endParaRPr lang="en-US" altLang="ko-KR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C53EDA-810C-8000-2CD5-F3A34C2B6695}"/>
              </a:ext>
            </a:extLst>
          </p:cNvPr>
          <p:cNvGrpSpPr/>
          <p:nvPr/>
        </p:nvGrpSpPr>
        <p:grpSpPr>
          <a:xfrm>
            <a:off x="2610704" y="3410073"/>
            <a:ext cx="1735335" cy="647223"/>
            <a:chOff x="291191" y="2375647"/>
            <a:chExt cx="8852612" cy="413071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DE12CA-8460-8169-8ECE-B22CDF6C5B03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9053B8-A4DC-2ABF-83EB-D00343574A9F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GetFlowerCnt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꽃 개수 </a:t>
              </a:r>
              <a:r>
                <a:rPr lang="ko-KR" altLang="en-US" sz="1200" dirty="0" err="1"/>
                <a:t>접근자</a:t>
              </a:r>
              <a:endParaRPr lang="en-US" altLang="ko-KR" sz="12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BBA8486-31BB-2955-0043-161E606B7EE1}"/>
              </a:ext>
            </a:extLst>
          </p:cNvPr>
          <p:cNvGrpSpPr/>
          <p:nvPr/>
        </p:nvGrpSpPr>
        <p:grpSpPr>
          <a:xfrm>
            <a:off x="2610703" y="5094791"/>
            <a:ext cx="1735335" cy="679496"/>
            <a:chOff x="291191" y="2375647"/>
            <a:chExt cx="8852612" cy="413071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D4AFF24-8F3C-779B-E3AB-FF1D5ED08DD8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2A51ED7-FE2B-42CF-A27B-35D718D73EDD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80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GetBranchCnt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나뭇가지 개수 </a:t>
              </a:r>
              <a:r>
                <a:rPr lang="ko-KR" altLang="en-US" sz="1200" dirty="0" err="1"/>
                <a:t>접근자</a:t>
              </a:r>
              <a:endParaRPr lang="en-US" altLang="ko-KR" sz="12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4911FB5-9080-4211-6DCB-CB36650C5149}"/>
              </a:ext>
            </a:extLst>
          </p:cNvPr>
          <p:cNvGrpSpPr/>
          <p:nvPr/>
        </p:nvGrpSpPr>
        <p:grpSpPr>
          <a:xfrm>
            <a:off x="4506981" y="4266910"/>
            <a:ext cx="1735335" cy="679496"/>
            <a:chOff x="291191" y="2375647"/>
            <a:chExt cx="8852612" cy="413071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585791E-7AAB-2BDE-7D87-F66E85F9DCB4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2C7CD2-C69B-904F-9E4E-585FBC961DCC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80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SetFruitCnt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열매 개수 설정자</a:t>
              </a:r>
              <a:endParaRPr lang="en-US" altLang="ko-KR" sz="12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5667944-FF61-B764-C14C-7F0F55207A99}"/>
              </a:ext>
            </a:extLst>
          </p:cNvPr>
          <p:cNvGrpSpPr/>
          <p:nvPr/>
        </p:nvGrpSpPr>
        <p:grpSpPr>
          <a:xfrm>
            <a:off x="4506981" y="3410073"/>
            <a:ext cx="1735335" cy="647223"/>
            <a:chOff x="291186" y="2375647"/>
            <a:chExt cx="8852612" cy="413071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72F5E6-B4EC-55E9-F8A7-5AEE729CA949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E9EACE-9854-74C0-8034-50186A70F887}"/>
                </a:ext>
              </a:extLst>
            </p:cNvPr>
            <p:cNvSpPr txBox="1"/>
            <p:nvPr/>
          </p:nvSpPr>
          <p:spPr>
            <a:xfrm>
              <a:off x="291186" y="2375647"/>
              <a:ext cx="8852612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SetFlowerCnt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꽃 개수 설정자</a:t>
              </a:r>
              <a:endParaRPr lang="en-US" altLang="ko-KR" sz="1200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312CF7B-0B4E-E3E2-0A3A-F3102941B0EA}"/>
              </a:ext>
            </a:extLst>
          </p:cNvPr>
          <p:cNvGrpSpPr/>
          <p:nvPr/>
        </p:nvGrpSpPr>
        <p:grpSpPr>
          <a:xfrm>
            <a:off x="4506981" y="5094791"/>
            <a:ext cx="1735335" cy="679496"/>
            <a:chOff x="291191" y="2375647"/>
            <a:chExt cx="8852612" cy="413071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DCCA535-1F4C-BBDF-8B56-465C909678E7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484A1C-324D-214E-B48A-8141CCC462B1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806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SetBranchCnt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나뭇가지 개수 설정자</a:t>
              </a:r>
              <a:endParaRPr lang="en-US" altLang="ko-KR" sz="1200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21865B2-F266-6DD0-4148-596D2BDE1542}"/>
              </a:ext>
            </a:extLst>
          </p:cNvPr>
          <p:cNvGrpSpPr/>
          <p:nvPr/>
        </p:nvGrpSpPr>
        <p:grpSpPr>
          <a:xfrm>
            <a:off x="6365057" y="3410073"/>
            <a:ext cx="1735335" cy="647223"/>
            <a:chOff x="291186" y="2375647"/>
            <a:chExt cx="8852612" cy="413071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E75EA3-67DA-ED6A-1DB4-FF610A3FE5A3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F3890C-F214-A4BB-CE78-26D01F50ACCC}"/>
                </a:ext>
              </a:extLst>
            </p:cNvPr>
            <p:cNvSpPr txBox="1"/>
            <p:nvPr/>
          </p:nvSpPr>
          <p:spPr>
            <a:xfrm>
              <a:off x="291186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ShowApplyForm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플레이어 이름 </a:t>
              </a:r>
              <a:endParaRPr lang="en-US" altLang="ko-KR" sz="1200" dirty="0"/>
            </a:p>
            <a:p>
              <a:r>
                <a:rPr lang="ko-KR" altLang="en-US" sz="1200" dirty="0" err="1"/>
                <a:t>입력받는</a:t>
              </a:r>
              <a:r>
                <a:rPr lang="ko-KR" altLang="en-US" sz="1200" dirty="0"/>
                <a:t> 메소드</a:t>
              </a:r>
              <a:endParaRPr lang="en-US" altLang="ko-KR" sz="120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A508CDC-50C3-BDC0-D53F-C39957CCF227}"/>
              </a:ext>
            </a:extLst>
          </p:cNvPr>
          <p:cNvGrpSpPr/>
          <p:nvPr/>
        </p:nvGrpSpPr>
        <p:grpSpPr>
          <a:xfrm>
            <a:off x="6365057" y="4276323"/>
            <a:ext cx="1735335" cy="647223"/>
            <a:chOff x="291186" y="2375647"/>
            <a:chExt cx="8852612" cy="413071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398CC3A-BA18-6084-B788-D4E64392D43A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4DD2B49-EA04-5765-73A5-B4D9834B2428}"/>
                </a:ext>
              </a:extLst>
            </p:cNvPr>
            <p:cNvSpPr txBox="1"/>
            <p:nvPr/>
          </p:nvSpPr>
          <p:spPr>
            <a:xfrm>
              <a:off x="291186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GameGuide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게임 가이드 출력</a:t>
              </a:r>
              <a:endParaRPr lang="en-US" altLang="ko-KR" sz="1200" dirty="0"/>
            </a:p>
            <a:p>
              <a:r>
                <a:rPr lang="ko-KR" altLang="en-US" sz="1200" dirty="0"/>
                <a:t>메소드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22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756B2F9-28F5-6B91-302D-624148BA8E2B}"/>
              </a:ext>
            </a:extLst>
          </p:cNvPr>
          <p:cNvCxnSpPr>
            <a:cxnSpLocks/>
          </p:cNvCxnSpPr>
          <p:nvPr/>
        </p:nvCxnSpPr>
        <p:spPr>
          <a:xfrm flipV="1">
            <a:off x="3705044" y="2960218"/>
            <a:ext cx="1367406" cy="33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823013-2F69-7FFB-5821-6F891DE1CA02}"/>
              </a:ext>
            </a:extLst>
          </p:cNvPr>
          <p:cNvSpPr txBox="1"/>
          <p:nvPr/>
        </p:nvSpPr>
        <p:spPr>
          <a:xfrm>
            <a:off x="5072450" y="2757153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플레이어 이름 </a:t>
            </a:r>
            <a:endParaRPr lang="en-US" altLang="ko-KR" sz="1200" dirty="0"/>
          </a:p>
          <a:p>
            <a:r>
              <a:rPr lang="ko-KR" altLang="en-US" sz="1200" dirty="0"/>
              <a:t>설정자 및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2F297-568A-F44E-6310-C866BC0F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5" y="1744910"/>
            <a:ext cx="3509881" cy="45075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057EE7-059A-B4C5-BA78-F419A447D95C}"/>
              </a:ext>
            </a:extLst>
          </p:cNvPr>
          <p:cNvCxnSpPr>
            <a:cxnSpLocks/>
          </p:cNvCxnSpPr>
          <p:nvPr/>
        </p:nvCxnSpPr>
        <p:spPr>
          <a:xfrm flipV="1">
            <a:off x="3705044" y="1946251"/>
            <a:ext cx="1367406" cy="33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257FB6-2D31-1A83-C75B-C211B5BC8DA0}"/>
              </a:ext>
            </a:extLst>
          </p:cNvPr>
          <p:cNvSpPr txBox="1"/>
          <p:nvPr/>
        </p:nvSpPr>
        <p:spPr>
          <a:xfrm>
            <a:off x="5072450" y="1743186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각종 생명 </a:t>
            </a:r>
            <a:r>
              <a:rPr lang="ko-KR" altLang="en-US" sz="1200"/>
              <a:t>및 능력치 선언 및 초기값 부여</a:t>
            </a:r>
            <a:endParaRPr lang="en-US" altLang="ko-KR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E398826-2C75-ACC1-30D4-B364CF472728}"/>
              </a:ext>
            </a:extLst>
          </p:cNvPr>
          <p:cNvCxnSpPr>
            <a:cxnSpLocks/>
          </p:cNvCxnSpPr>
          <p:nvPr/>
        </p:nvCxnSpPr>
        <p:spPr>
          <a:xfrm flipV="1">
            <a:off x="3705044" y="4008460"/>
            <a:ext cx="1367406" cy="33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844CC2-E633-C496-D13E-A5457F6A9583}"/>
              </a:ext>
            </a:extLst>
          </p:cNvPr>
          <p:cNvSpPr txBox="1"/>
          <p:nvPr/>
        </p:nvSpPr>
        <p:spPr>
          <a:xfrm>
            <a:off x="5072450" y="3805395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각종 생명 및 능력치</a:t>
            </a:r>
            <a:endParaRPr lang="en-US" altLang="ko-KR" sz="1200" dirty="0"/>
          </a:p>
          <a:p>
            <a:r>
              <a:rPr lang="ko-KR" altLang="en-US" sz="1200" dirty="0"/>
              <a:t>설정자 및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3703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B1EA81-5F19-9837-EC4F-4E98EA47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728132"/>
            <a:ext cx="4413787" cy="439503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9913CA-9BDC-1E17-F8ED-F1A10DB92416}"/>
              </a:ext>
            </a:extLst>
          </p:cNvPr>
          <p:cNvCxnSpPr>
            <a:cxnSpLocks/>
          </p:cNvCxnSpPr>
          <p:nvPr/>
        </p:nvCxnSpPr>
        <p:spPr>
          <a:xfrm flipV="1">
            <a:off x="4778835" y="2322272"/>
            <a:ext cx="1367406" cy="33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BE0CEC-BFEA-66E2-2DEF-C81E2D3F1F73}"/>
              </a:ext>
            </a:extLst>
          </p:cNvPr>
          <p:cNvSpPr txBox="1"/>
          <p:nvPr/>
        </p:nvSpPr>
        <p:spPr>
          <a:xfrm>
            <a:off x="6146241" y="2119207"/>
            <a:ext cx="158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ko-KR" altLang="en-US" sz="1200" dirty="0"/>
              <a:t>메소드인 </a:t>
            </a:r>
            <a:r>
              <a:rPr lang="en-US" altLang="ko-KR" sz="1200" dirty="0"/>
              <a:t>length </a:t>
            </a:r>
            <a:r>
              <a:rPr lang="ko-KR" altLang="en-US" sz="1200" dirty="0"/>
              <a:t>활용해서 </a:t>
            </a:r>
            <a:endParaRPr lang="en-US" altLang="ko-KR" sz="1200" dirty="0"/>
          </a:p>
          <a:p>
            <a:r>
              <a:rPr lang="ko-KR" altLang="en-US" sz="1200" dirty="0"/>
              <a:t>이름 길이에 제한</a:t>
            </a:r>
            <a:endParaRPr lang="en-US" altLang="ko-KR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8E69CA-1EA0-94EC-AF2C-55F8D54AA7DD}"/>
              </a:ext>
            </a:extLst>
          </p:cNvPr>
          <p:cNvCxnSpPr>
            <a:cxnSpLocks/>
          </p:cNvCxnSpPr>
          <p:nvPr/>
        </p:nvCxnSpPr>
        <p:spPr>
          <a:xfrm flipV="1">
            <a:off x="4778835" y="4637634"/>
            <a:ext cx="1367406" cy="33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340E40-1CEB-ABB4-2570-11238AC6CC89}"/>
              </a:ext>
            </a:extLst>
          </p:cNvPr>
          <p:cNvSpPr txBox="1"/>
          <p:nvPr/>
        </p:nvSpPr>
        <p:spPr>
          <a:xfrm>
            <a:off x="6146241" y="4434569"/>
            <a:ext cx="1584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선택지에 따라 게임</a:t>
            </a:r>
            <a:endParaRPr lang="en-US" altLang="ko-KR" sz="1200" dirty="0"/>
          </a:p>
          <a:p>
            <a:r>
              <a:rPr lang="ko-KR" altLang="en-US" sz="1200" dirty="0"/>
              <a:t>가이드 클래스 혹은</a:t>
            </a:r>
            <a:endParaRPr lang="en-US" altLang="ko-KR" sz="1200" dirty="0"/>
          </a:p>
          <a:p>
            <a:r>
              <a:rPr lang="ko-KR" altLang="en-US" sz="1200" dirty="0"/>
              <a:t>게임 진행 클래스와 연결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463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56B63-36F2-2EF4-5926-3D6EB274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690445"/>
            <a:ext cx="4787152" cy="206782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BA9C8F-9109-FC8A-3026-16C416A3FC8E}"/>
              </a:ext>
            </a:extLst>
          </p:cNvPr>
          <p:cNvCxnSpPr>
            <a:cxnSpLocks/>
          </p:cNvCxnSpPr>
          <p:nvPr/>
        </p:nvCxnSpPr>
        <p:spPr>
          <a:xfrm>
            <a:off x="2801923" y="3498209"/>
            <a:ext cx="1993690" cy="2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3F34FB-FE81-F655-20B1-27F53B9AA4AC}"/>
              </a:ext>
            </a:extLst>
          </p:cNvPr>
          <p:cNvSpPr txBox="1"/>
          <p:nvPr/>
        </p:nvSpPr>
        <p:spPr>
          <a:xfrm>
            <a:off x="4795613" y="3518446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중간중간 일시정지 메소드 사용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5148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(Tree.java)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4C64A1-983C-4C2C-B7B6-E9A0B7AEEC15}"/>
              </a:ext>
            </a:extLst>
          </p:cNvPr>
          <p:cNvGrpSpPr/>
          <p:nvPr/>
        </p:nvGrpSpPr>
        <p:grpSpPr>
          <a:xfrm>
            <a:off x="395307" y="1364205"/>
            <a:ext cx="8368715" cy="4511376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2C2C2C-8F56-AECB-2F50-1922ADB7F999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FBD7AB-96FA-C120-A989-C94A3F10E266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Tree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F9047A-FA3E-FE66-C6D5-CA7FF03BB9EF}"/>
                </a:ext>
              </a:extLst>
            </p:cNvPr>
            <p:cNvSpPr txBox="1"/>
            <p:nvPr/>
          </p:nvSpPr>
          <p:spPr>
            <a:xfrm>
              <a:off x="291191" y="4430964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</a:t>
              </a:r>
              <a:r>
                <a:rPr lang="en-US" altLang="ko-KR" sz="1200" dirty="0" err="1"/>
                <a:t>TreeArray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D13E8D-2CFA-80E8-CB2B-6EA99B9B0DB1}"/>
              </a:ext>
            </a:extLst>
          </p:cNvPr>
          <p:cNvGrpSpPr/>
          <p:nvPr/>
        </p:nvGrpSpPr>
        <p:grpSpPr>
          <a:xfrm>
            <a:off x="709884" y="2167407"/>
            <a:ext cx="1640479" cy="647223"/>
            <a:chOff x="291191" y="2375647"/>
            <a:chExt cx="8368715" cy="4130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BDED00-5D5B-048D-7F93-9364A2FB9566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A58FB6-9284-3044-76CC-7AF44751D291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TreeforGuide1[ ]</a:t>
              </a:r>
            </a:p>
            <a:p>
              <a:r>
                <a:rPr lang="ko-KR" altLang="en-US" sz="1200" dirty="0"/>
                <a:t>게임 가이드 </a:t>
              </a:r>
              <a:endParaRPr lang="en-US" altLang="ko-KR" sz="1200" dirty="0"/>
            </a:p>
            <a:p>
              <a:r>
                <a:rPr lang="ko-KR" altLang="en-US" sz="1200" dirty="0"/>
                <a:t>출력용 나무 배열</a:t>
              </a:r>
              <a:endParaRPr lang="en-US" altLang="ko-KR" sz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6032AB-A1CE-6305-EDEC-E9F42EB44D39}"/>
              </a:ext>
            </a:extLst>
          </p:cNvPr>
          <p:cNvGrpSpPr/>
          <p:nvPr/>
        </p:nvGrpSpPr>
        <p:grpSpPr>
          <a:xfrm>
            <a:off x="709885" y="4121542"/>
            <a:ext cx="1735335" cy="647223"/>
            <a:chOff x="291191" y="2375647"/>
            <a:chExt cx="8852612" cy="413071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32A892-CD48-8DAF-64CF-59DB5FBD7A9B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271F30-1270-1619-6B2E-362BEC43EF88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OrdinaryTree</a:t>
              </a:r>
              <a:r>
                <a:rPr lang="en-US" altLang="ko-KR" sz="1200" dirty="0"/>
                <a:t>[ ]</a:t>
              </a:r>
            </a:p>
            <a:p>
              <a:r>
                <a:rPr lang="ko-KR" altLang="en-US" sz="1200" dirty="0"/>
                <a:t>게임 진행 시 출력용</a:t>
              </a:r>
              <a:endParaRPr lang="en-US" altLang="ko-KR" sz="1200" dirty="0"/>
            </a:p>
            <a:p>
              <a:r>
                <a:rPr lang="ko-KR" altLang="en-US" sz="1200" dirty="0"/>
                <a:t>나무 배열</a:t>
              </a:r>
              <a:endParaRPr lang="en-US" altLang="ko-KR" sz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780B1-63E3-248A-88C6-9B8C5441B9F9}"/>
              </a:ext>
            </a:extLst>
          </p:cNvPr>
          <p:cNvGrpSpPr/>
          <p:nvPr/>
        </p:nvGrpSpPr>
        <p:grpSpPr>
          <a:xfrm>
            <a:off x="2705560" y="2167407"/>
            <a:ext cx="1640479" cy="647223"/>
            <a:chOff x="291191" y="2375647"/>
            <a:chExt cx="8368715" cy="41307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4E2EBB-BE4B-D638-8B26-C8FF8534F7D2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9F218F-6F7F-A1CB-89DC-CBE35CFCA8B1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TreeforGuide2[ ]</a:t>
              </a:r>
            </a:p>
            <a:p>
              <a:r>
                <a:rPr lang="ko-KR" altLang="en-US" sz="1200" dirty="0"/>
                <a:t>게임 가이드 </a:t>
              </a:r>
              <a:endParaRPr lang="en-US" altLang="ko-KR" sz="1200" dirty="0"/>
            </a:p>
            <a:p>
              <a:r>
                <a:rPr lang="ko-KR" altLang="en-US" sz="1200" dirty="0"/>
                <a:t>출력용 나무 배열</a:t>
              </a:r>
              <a:r>
                <a:rPr lang="en-US" altLang="ko-KR" sz="1200" dirty="0"/>
                <a:t>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65C1FA-59C0-1046-8E83-65F9847462F7}"/>
              </a:ext>
            </a:extLst>
          </p:cNvPr>
          <p:cNvGrpSpPr/>
          <p:nvPr/>
        </p:nvGrpSpPr>
        <p:grpSpPr>
          <a:xfrm>
            <a:off x="2610704" y="4121542"/>
            <a:ext cx="1735335" cy="647223"/>
            <a:chOff x="291191" y="2375647"/>
            <a:chExt cx="8852612" cy="413071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24217B-EF4A-ABCA-A0BE-B929CB616FFF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4D3E59-A1B8-B1B1-66B8-E4EA0B7A6703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294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TreeforEnding</a:t>
              </a:r>
              <a:r>
                <a:rPr lang="en-US" altLang="ko-KR" sz="1200" dirty="0"/>
                <a:t>[ ]</a:t>
              </a:r>
            </a:p>
            <a:p>
              <a:r>
                <a:rPr lang="ko-KR" altLang="en-US" sz="1200" dirty="0"/>
                <a:t>엔딩 출력용 나무 배열</a:t>
              </a:r>
              <a:endParaRPr lang="en-US" altLang="ko-KR" sz="1200" dirty="0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2FFEF5C-E7A0-751F-B0D5-065F10598816}"/>
              </a:ext>
            </a:extLst>
          </p:cNvPr>
          <p:cNvCxnSpPr>
            <a:stCxn id="5" idx="1"/>
          </p:cNvCxnSpPr>
          <p:nvPr/>
        </p:nvCxnSpPr>
        <p:spPr>
          <a:xfrm flipV="1">
            <a:off x="395307" y="3616940"/>
            <a:ext cx="8368715" cy="29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67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96B99-C472-DA95-9631-DF8B745F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868961"/>
            <a:ext cx="4567961" cy="3193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BD236F-AA65-B5C7-0980-42C9883B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51" y="2263020"/>
            <a:ext cx="3517149" cy="20143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C03AF7-7BBC-1B97-10FC-EA1AEBC4748A}"/>
              </a:ext>
            </a:extLst>
          </p:cNvPr>
          <p:cNvCxnSpPr>
            <a:cxnSpLocks/>
          </p:cNvCxnSpPr>
          <p:nvPr/>
        </p:nvCxnSpPr>
        <p:spPr>
          <a:xfrm flipV="1">
            <a:off x="4572000" y="2309186"/>
            <a:ext cx="1635853" cy="40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C103C4-6B79-E078-C70E-A4C38A542449}"/>
              </a:ext>
            </a:extLst>
          </p:cNvPr>
          <p:cNvSpPr txBox="1"/>
          <p:nvPr/>
        </p:nvSpPr>
        <p:spPr>
          <a:xfrm>
            <a:off x="6207853" y="2161269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예시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2484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(GetTool.java)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8EF0AE-24AA-99CD-4EA5-08B381A75B2D}"/>
              </a:ext>
            </a:extLst>
          </p:cNvPr>
          <p:cNvSpPr/>
          <p:nvPr/>
        </p:nvSpPr>
        <p:spPr>
          <a:xfrm>
            <a:off x="395307" y="1364205"/>
            <a:ext cx="8368715" cy="4511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C5B6E-1244-6ADE-A98C-9037C32D3F96}"/>
              </a:ext>
            </a:extLst>
          </p:cNvPr>
          <p:cNvSpPr txBox="1"/>
          <p:nvPr/>
        </p:nvSpPr>
        <p:spPr>
          <a:xfrm>
            <a:off x="395307" y="1472688"/>
            <a:ext cx="2215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Class </a:t>
            </a:r>
            <a:r>
              <a:rPr lang="en-US" altLang="ko-KR" sz="1200" dirty="0" err="1"/>
              <a:t>GetTool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B2EE07-C9A8-71DE-13FC-B45A0A4CF76E}"/>
              </a:ext>
            </a:extLst>
          </p:cNvPr>
          <p:cNvSpPr/>
          <p:nvPr/>
        </p:nvSpPr>
        <p:spPr>
          <a:xfrm>
            <a:off x="709884" y="5094791"/>
            <a:ext cx="1640479" cy="67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F9468-4595-FC7B-E076-15E69D3F8257}"/>
              </a:ext>
            </a:extLst>
          </p:cNvPr>
          <p:cNvSpPr txBox="1"/>
          <p:nvPr/>
        </p:nvSpPr>
        <p:spPr>
          <a:xfrm>
            <a:off x="709884" y="5094791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findtool1()</a:t>
            </a:r>
          </a:p>
          <a:p>
            <a:r>
              <a:rPr lang="en-US" altLang="ko-KR" sz="1200" dirty="0"/>
              <a:t>tool1get </a:t>
            </a:r>
            <a:r>
              <a:rPr lang="ko-KR" altLang="en-US" sz="1200" dirty="0"/>
              <a:t>설정자</a:t>
            </a:r>
            <a:endParaRPr lang="en-US" altLang="ko-KR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4BD6A3-9D5A-A853-2E02-6EB2C78F54FD}"/>
              </a:ext>
            </a:extLst>
          </p:cNvPr>
          <p:cNvSpPr/>
          <p:nvPr/>
        </p:nvSpPr>
        <p:spPr>
          <a:xfrm>
            <a:off x="709884" y="1927724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3B7FB-05D9-4A4E-10C6-40B9ECFE2C99}"/>
              </a:ext>
            </a:extLst>
          </p:cNvPr>
          <p:cNvSpPr txBox="1"/>
          <p:nvPr/>
        </p:nvSpPr>
        <p:spPr>
          <a:xfrm>
            <a:off x="709884" y="1927724"/>
            <a:ext cx="148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tool1</a:t>
            </a:r>
          </a:p>
          <a:p>
            <a:r>
              <a:rPr lang="ko-KR" altLang="en-US" sz="1200" dirty="0" err="1"/>
              <a:t>조경사</a:t>
            </a:r>
            <a:r>
              <a:rPr lang="ko-KR" altLang="en-US" sz="1200" dirty="0"/>
              <a:t> 친구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최고의 도구</a:t>
            </a:r>
            <a:r>
              <a:rPr lang="en-US" altLang="ko-KR" sz="12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C1AD9-3C3E-F74D-FD9D-F182F59476E3}"/>
              </a:ext>
            </a:extLst>
          </p:cNvPr>
          <p:cNvSpPr/>
          <p:nvPr/>
        </p:nvSpPr>
        <p:spPr>
          <a:xfrm>
            <a:off x="709885" y="4237954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37360-560B-1C5A-4C93-9B6290BBE112}"/>
              </a:ext>
            </a:extLst>
          </p:cNvPr>
          <p:cNvSpPr txBox="1"/>
          <p:nvPr/>
        </p:nvSpPr>
        <p:spPr>
          <a:xfrm>
            <a:off x="709885" y="4237954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gettool1()</a:t>
            </a:r>
          </a:p>
          <a:p>
            <a:r>
              <a:rPr lang="en-US" altLang="ko-KR" sz="1200" dirty="0"/>
              <a:t>tool1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81DE3F-8C93-89D9-8DFE-52E9B3B45C7B}"/>
              </a:ext>
            </a:extLst>
          </p:cNvPr>
          <p:cNvSpPr/>
          <p:nvPr/>
        </p:nvSpPr>
        <p:spPr>
          <a:xfrm>
            <a:off x="2705560" y="1927724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6AAB6-2356-1C8C-F227-39233F530C3A}"/>
              </a:ext>
            </a:extLst>
          </p:cNvPr>
          <p:cNvSpPr txBox="1"/>
          <p:nvPr/>
        </p:nvSpPr>
        <p:spPr>
          <a:xfrm>
            <a:off x="2705560" y="1927724"/>
            <a:ext cx="148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tool2</a:t>
            </a:r>
          </a:p>
          <a:p>
            <a:r>
              <a:rPr lang="ko-KR" altLang="en-US" sz="1200" dirty="0"/>
              <a:t>원예 공구 상자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중간 정도의 도구</a:t>
            </a:r>
            <a:r>
              <a:rPr lang="en-US" altLang="ko-KR" sz="1200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C59ED7-3E5D-A187-BA61-DBE92C015EFA}"/>
              </a:ext>
            </a:extLst>
          </p:cNvPr>
          <p:cNvSpPr/>
          <p:nvPr/>
        </p:nvSpPr>
        <p:spPr>
          <a:xfrm>
            <a:off x="4754237" y="1927724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DD8CC4-F70F-3714-C460-7AEF7D20B62A}"/>
              </a:ext>
            </a:extLst>
          </p:cNvPr>
          <p:cNvSpPr txBox="1"/>
          <p:nvPr/>
        </p:nvSpPr>
        <p:spPr>
          <a:xfrm>
            <a:off x="4754237" y="1927724"/>
            <a:ext cx="148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tool3</a:t>
            </a:r>
          </a:p>
          <a:p>
            <a:r>
              <a:rPr lang="ko-KR" altLang="en-US" sz="1200" dirty="0"/>
              <a:t>삽과 물뿌리개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최하 정도의 도구</a:t>
            </a:r>
            <a:r>
              <a:rPr lang="en-US" altLang="ko-KR" sz="1200" dirty="0"/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02DB69-CAD2-5EF2-97CF-7BE4738DB8B5}"/>
              </a:ext>
            </a:extLst>
          </p:cNvPr>
          <p:cNvSpPr/>
          <p:nvPr/>
        </p:nvSpPr>
        <p:spPr>
          <a:xfrm>
            <a:off x="539552" y="1779704"/>
            <a:ext cx="8164181" cy="1555581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686DE-A276-B248-214F-A0D654D845B6}"/>
              </a:ext>
            </a:extLst>
          </p:cNvPr>
          <p:cNvSpPr txBox="1"/>
          <p:nvPr/>
        </p:nvSpPr>
        <p:spPr>
          <a:xfrm>
            <a:off x="8066371" y="1818124"/>
            <a:ext cx="68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private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868868-7ED6-5603-BA84-1EF56F765406}"/>
              </a:ext>
            </a:extLst>
          </p:cNvPr>
          <p:cNvSpPr/>
          <p:nvPr/>
        </p:nvSpPr>
        <p:spPr>
          <a:xfrm>
            <a:off x="2610703" y="4266910"/>
            <a:ext cx="1640479" cy="67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884B3-EC93-44BD-3024-239694B4EC22}"/>
              </a:ext>
            </a:extLst>
          </p:cNvPr>
          <p:cNvSpPr txBox="1"/>
          <p:nvPr/>
        </p:nvSpPr>
        <p:spPr>
          <a:xfrm>
            <a:off x="2610703" y="4266910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gettool2()</a:t>
            </a:r>
          </a:p>
          <a:p>
            <a:r>
              <a:rPr lang="en-US" altLang="ko-KR" sz="1200" dirty="0"/>
              <a:t>tool2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708D23-C728-E2D8-3CDD-E1CAE5FFF1E8}"/>
              </a:ext>
            </a:extLst>
          </p:cNvPr>
          <p:cNvSpPr/>
          <p:nvPr/>
        </p:nvSpPr>
        <p:spPr>
          <a:xfrm>
            <a:off x="709884" y="3436579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1505AC-6939-F167-113B-F52C13FE2752}"/>
              </a:ext>
            </a:extLst>
          </p:cNvPr>
          <p:cNvSpPr txBox="1"/>
          <p:nvPr/>
        </p:nvSpPr>
        <p:spPr>
          <a:xfrm>
            <a:off x="709884" y="3436579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returntool1()</a:t>
            </a:r>
          </a:p>
          <a:p>
            <a:r>
              <a:rPr lang="en-US" altLang="ko-KR" sz="1200" dirty="0"/>
              <a:t>tool1get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9CA73-D853-5427-D3D9-C8EC05159F78}"/>
              </a:ext>
            </a:extLst>
          </p:cNvPr>
          <p:cNvSpPr/>
          <p:nvPr/>
        </p:nvSpPr>
        <p:spPr>
          <a:xfrm>
            <a:off x="2610703" y="5094791"/>
            <a:ext cx="1640479" cy="67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F0580C-4BA2-1E5C-896C-6D396B048FF0}"/>
              </a:ext>
            </a:extLst>
          </p:cNvPr>
          <p:cNvSpPr txBox="1"/>
          <p:nvPr/>
        </p:nvSpPr>
        <p:spPr>
          <a:xfrm>
            <a:off x="2610703" y="5094791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findtool2()</a:t>
            </a:r>
          </a:p>
          <a:p>
            <a:r>
              <a:rPr lang="en-US" altLang="ko-KR" sz="1200" dirty="0"/>
              <a:t>tool2get </a:t>
            </a:r>
            <a:r>
              <a:rPr lang="ko-KR" altLang="en-US" sz="1200" dirty="0"/>
              <a:t>설정자</a:t>
            </a:r>
            <a:endParaRPr lang="en-US" altLang="ko-KR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ECBC2C-CC50-E851-1A23-84745D16F762}"/>
              </a:ext>
            </a:extLst>
          </p:cNvPr>
          <p:cNvSpPr/>
          <p:nvPr/>
        </p:nvSpPr>
        <p:spPr>
          <a:xfrm>
            <a:off x="4506981" y="4266910"/>
            <a:ext cx="1640479" cy="67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E45CA-3C6B-8687-D935-4C9170A93BF6}"/>
              </a:ext>
            </a:extLst>
          </p:cNvPr>
          <p:cNvSpPr txBox="1"/>
          <p:nvPr/>
        </p:nvSpPr>
        <p:spPr>
          <a:xfrm>
            <a:off x="4506981" y="4266910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gettool3()</a:t>
            </a:r>
          </a:p>
          <a:p>
            <a:r>
              <a:rPr lang="en-US" altLang="ko-KR" sz="1200" dirty="0"/>
              <a:t>tool3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5FFCF1-8C27-861B-0CBB-1AEF9275E438}"/>
              </a:ext>
            </a:extLst>
          </p:cNvPr>
          <p:cNvSpPr/>
          <p:nvPr/>
        </p:nvSpPr>
        <p:spPr>
          <a:xfrm>
            <a:off x="2597773" y="3436579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697B91-016C-AAE6-784C-CA2BCFBD29CB}"/>
              </a:ext>
            </a:extLst>
          </p:cNvPr>
          <p:cNvSpPr txBox="1"/>
          <p:nvPr/>
        </p:nvSpPr>
        <p:spPr>
          <a:xfrm>
            <a:off x="2597772" y="3436579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returntool2()</a:t>
            </a:r>
          </a:p>
          <a:p>
            <a:r>
              <a:rPr lang="en-US" altLang="ko-KR" sz="1200" dirty="0"/>
              <a:t>tool2get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DE90BA9-F748-A48A-D50C-A17DBED96827}"/>
              </a:ext>
            </a:extLst>
          </p:cNvPr>
          <p:cNvSpPr/>
          <p:nvPr/>
        </p:nvSpPr>
        <p:spPr>
          <a:xfrm>
            <a:off x="4506981" y="5094791"/>
            <a:ext cx="1640479" cy="679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585472-EF89-241E-63BE-E7AAEE2655F5}"/>
              </a:ext>
            </a:extLst>
          </p:cNvPr>
          <p:cNvSpPr txBox="1"/>
          <p:nvPr/>
        </p:nvSpPr>
        <p:spPr>
          <a:xfrm>
            <a:off x="4506981" y="5094791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findtool2()</a:t>
            </a:r>
          </a:p>
          <a:p>
            <a:r>
              <a:rPr lang="en-US" altLang="ko-KR" sz="1200" dirty="0"/>
              <a:t>tool2get </a:t>
            </a:r>
            <a:r>
              <a:rPr lang="ko-KR" altLang="en-US" sz="1200" dirty="0"/>
              <a:t>설정자</a:t>
            </a:r>
            <a:endParaRPr lang="en-US" altLang="ko-KR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B3596C-C0BC-0400-FC0F-5E08E65CABF4}"/>
              </a:ext>
            </a:extLst>
          </p:cNvPr>
          <p:cNvSpPr/>
          <p:nvPr/>
        </p:nvSpPr>
        <p:spPr>
          <a:xfrm>
            <a:off x="4506982" y="3430459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BDEAB7-20FE-154A-12AB-29DE3FAB4185}"/>
              </a:ext>
            </a:extLst>
          </p:cNvPr>
          <p:cNvSpPr txBox="1"/>
          <p:nvPr/>
        </p:nvSpPr>
        <p:spPr>
          <a:xfrm>
            <a:off x="4506981" y="3430459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returntool3()</a:t>
            </a:r>
          </a:p>
          <a:p>
            <a:r>
              <a:rPr lang="en-US" altLang="ko-KR" sz="1200" dirty="0"/>
              <a:t>tool3get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311208-A9D3-F8E4-E2B6-C445F18922D5}"/>
              </a:ext>
            </a:extLst>
          </p:cNvPr>
          <p:cNvSpPr/>
          <p:nvPr/>
        </p:nvSpPr>
        <p:spPr>
          <a:xfrm>
            <a:off x="6365058" y="5099604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4B1B6B-8835-99F1-ADDC-71E9D4C144EC}"/>
              </a:ext>
            </a:extLst>
          </p:cNvPr>
          <p:cNvSpPr txBox="1"/>
          <p:nvPr/>
        </p:nvSpPr>
        <p:spPr>
          <a:xfrm>
            <a:off x="6365057" y="5099604"/>
            <a:ext cx="173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printtool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획득한 도구 출력</a:t>
            </a:r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6DCDCCB-E839-E98D-29ED-72E9D4A808CA}"/>
              </a:ext>
            </a:extLst>
          </p:cNvPr>
          <p:cNvSpPr/>
          <p:nvPr/>
        </p:nvSpPr>
        <p:spPr>
          <a:xfrm>
            <a:off x="709884" y="2640971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00A6B0-9F90-8F66-2048-D1FD61135375}"/>
              </a:ext>
            </a:extLst>
          </p:cNvPr>
          <p:cNvSpPr txBox="1"/>
          <p:nvPr/>
        </p:nvSpPr>
        <p:spPr>
          <a:xfrm>
            <a:off x="709884" y="2640971"/>
            <a:ext cx="148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boolean</a:t>
            </a:r>
            <a:r>
              <a:rPr lang="en-US" altLang="ko-KR" sz="1200" dirty="0"/>
              <a:t> tool1get</a:t>
            </a:r>
          </a:p>
          <a:p>
            <a:r>
              <a:rPr lang="ko-KR" altLang="en-US" sz="1200" dirty="0"/>
              <a:t>도구 </a:t>
            </a:r>
            <a:r>
              <a:rPr lang="en-US" altLang="ko-KR" sz="1200" dirty="0"/>
              <a:t>1 </a:t>
            </a:r>
            <a:r>
              <a:rPr lang="ko-KR" altLang="en-US" sz="1200" dirty="0"/>
              <a:t>획득여부</a:t>
            </a:r>
            <a:endParaRPr lang="en-US" altLang="ko-KR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821F80-1FBF-3426-5BE9-B51BB3D25BDC}"/>
              </a:ext>
            </a:extLst>
          </p:cNvPr>
          <p:cNvSpPr/>
          <p:nvPr/>
        </p:nvSpPr>
        <p:spPr>
          <a:xfrm>
            <a:off x="2705560" y="2640971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899365-EB43-987B-7FB0-58344CA83902}"/>
              </a:ext>
            </a:extLst>
          </p:cNvPr>
          <p:cNvSpPr txBox="1"/>
          <p:nvPr/>
        </p:nvSpPr>
        <p:spPr>
          <a:xfrm>
            <a:off x="2705560" y="2640971"/>
            <a:ext cx="148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boolean</a:t>
            </a:r>
            <a:r>
              <a:rPr lang="en-US" altLang="ko-KR" sz="1200" dirty="0"/>
              <a:t> tool2get</a:t>
            </a:r>
          </a:p>
          <a:p>
            <a:r>
              <a:rPr lang="ko-KR" altLang="en-US" sz="1200" dirty="0"/>
              <a:t>도구 </a:t>
            </a:r>
            <a:r>
              <a:rPr lang="en-US" altLang="ko-KR" sz="1200" dirty="0"/>
              <a:t>2 </a:t>
            </a:r>
            <a:r>
              <a:rPr lang="ko-KR" altLang="en-US" sz="1200" dirty="0"/>
              <a:t>획득여부</a:t>
            </a:r>
            <a:endParaRPr lang="en-US" altLang="ko-KR" sz="12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12DA84-C2F4-6705-AEB6-D339604A5B33}"/>
              </a:ext>
            </a:extLst>
          </p:cNvPr>
          <p:cNvSpPr/>
          <p:nvPr/>
        </p:nvSpPr>
        <p:spPr>
          <a:xfrm>
            <a:off x="4754237" y="2640971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090D2B-1CBD-9F4C-02A6-CBCD438C94AD}"/>
              </a:ext>
            </a:extLst>
          </p:cNvPr>
          <p:cNvSpPr txBox="1"/>
          <p:nvPr/>
        </p:nvSpPr>
        <p:spPr>
          <a:xfrm>
            <a:off x="4754237" y="2640971"/>
            <a:ext cx="148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boolean</a:t>
            </a:r>
            <a:r>
              <a:rPr lang="en-US" altLang="ko-KR" sz="1200" dirty="0"/>
              <a:t> tool3get</a:t>
            </a:r>
          </a:p>
          <a:p>
            <a:r>
              <a:rPr lang="ko-KR" altLang="en-US" sz="1200" dirty="0"/>
              <a:t>도구 </a:t>
            </a:r>
            <a:r>
              <a:rPr lang="en-US" altLang="ko-KR" sz="1200" dirty="0"/>
              <a:t>3 </a:t>
            </a:r>
            <a:r>
              <a:rPr lang="ko-KR" altLang="en-US" sz="1200" dirty="0"/>
              <a:t>획득여부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859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3764F7-1DDD-9A91-B5FC-47F0EEF0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6" y="1786855"/>
            <a:ext cx="3518508" cy="427965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11B9BB-942A-F95C-2318-2104D893938F}"/>
              </a:ext>
            </a:extLst>
          </p:cNvPr>
          <p:cNvCxnSpPr>
            <a:cxnSpLocks/>
          </p:cNvCxnSpPr>
          <p:nvPr/>
        </p:nvCxnSpPr>
        <p:spPr>
          <a:xfrm flipV="1">
            <a:off x="3630725" y="5027219"/>
            <a:ext cx="1635853" cy="40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08B403-DC7A-B5BB-AE1C-B077D806DC3D}"/>
              </a:ext>
            </a:extLst>
          </p:cNvPr>
          <p:cNvSpPr txBox="1"/>
          <p:nvPr/>
        </p:nvSpPr>
        <p:spPr>
          <a:xfrm>
            <a:off x="5266578" y="4879302"/>
            <a:ext cx="2543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도구 획득 여부 설정자</a:t>
            </a:r>
            <a:endParaRPr lang="en-US" altLang="ko-KR" sz="1200" dirty="0"/>
          </a:p>
          <a:p>
            <a:r>
              <a:rPr lang="ko-KR" altLang="en-US" sz="1200" dirty="0"/>
              <a:t>미니게임 </a:t>
            </a:r>
            <a:r>
              <a:rPr lang="en-US" altLang="ko-KR" sz="1200" dirty="0"/>
              <a:t>1 </a:t>
            </a:r>
            <a:r>
              <a:rPr lang="ko-KR" altLang="en-US" sz="1200" dirty="0"/>
              <a:t>점수에 따라 </a:t>
            </a:r>
            <a:r>
              <a:rPr lang="en-US" altLang="ko-KR" sz="1200" dirty="0"/>
              <a:t>3</a:t>
            </a:r>
            <a:r>
              <a:rPr lang="ko-KR" altLang="en-US" sz="1200" dirty="0"/>
              <a:t>구간</a:t>
            </a:r>
            <a:endParaRPr lang="en-US" altLang="ko-KR" sz="1200" dirty="0"/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나눠 해당 구간의 도구 </a:t>
            </a:r>
            <a:r>
              <a:rPr lang="en-US" altLang="ko-KR" sz="1200" dirty="0"/>
              <a:t>bool</a:t>
            </a:r>
            <a:r>
              <a:rPr lang="ko-KR" altLang="en-US" sz="1200" dirty="0"/>
              <a:t>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바꿈 </a:t>
            </a:r>
            <a:endParaRPr lang="en-US" altLang="ko-KR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07EA7EC-52F6-5C9C-862E-8DE15265376B}"/>
              </a:ext>
            </a:extLst>
          </p:cNvPr>
          <p:cNvCxnSpPr>
            <a:cxnSpLocks/>
          </p:cNvCxnSpPr>
          <p:nvPr/>
        </p:nvCxnSpPr>
        <p:spPr>
          <a:xfrm flipV="1">
            <a:off x="3630725" y="3466491"/>
            <a:ext cx="1635853" cy="40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5A53D1-D669-F55C-1F54-F65A50F41F89}"/>
              </a:ext>
            </a:extLst>
          </p:cNvPr>
          <p:cNvSpPr txBox="1"/>
          <p:nvPr/>
        </p:nvSpPr>
        <p:spPr>
          <a:xfrm>
            <a:off x="5266578" y="3318574"/>
            <a:ext cx="254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도구 이름과 도구 획득여부 </a:t>
            </a:r>
            <a:r>
              <a:rPr lang="ko-KR" altLang="en-US" sz="1200" dirty="0" err="1"/>
              <a:t>접근자</a:t>
            </a:r>
            <a:endParaRPr lang="en-US" altLang="ko-KR" sz="1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E1A0E1-C8D2-213C-743E-09845FF7666D}"/>
              </a:ext>
            </a:extLst>
          </p:cNvPr>
          <p:cNvCxnSpPr>
            <a:cxnSpLocks/>
          </p:cNvCxnSpPr>
          <p:nvPr/>
        </p:nvCxnSpPr>
        <p:spPr>
          <a:xfrm flipV="1">
            <a:off x="3630725" y="2093151"/>
            <a:ext cx="1635853" cy="40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021DD8-44D7-4094-8B8A-2BE8A3F23E58}"/>
              </a:ext>
            </a:extLst>
          </p:cNvPr>
          <p:cNvSpPr txBox="1"/>
          <p:nvPr/>
        </p:nvSpPr>
        <p:spPr>
          <a:xfrm>
            <a:off x="5266578" y="1945234"/>
            <a:ext cx="254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도구 이름과 도구 획득여부</a:t>
            </a:r>
            <a:endParaRPr lang="en-US" altLang="ko-KR" sz="1200" dirty="0"/>
          </a:p>
          <a:p>
            <a:r>
              <a:rPr lang="ko-KR" altLang="en-US" sz="1200" dirty="0"/>
              <a:t>저장하는 변수 선언 </a:t>
            </a:r>
            <a:r>
              <a:rPr lang="en-US" altLang="ko-KR" sz="1200" dirty="0"/>
              <a:t>(private)</a:t>
            </a:r>
          </a:p>
        </p:txBody>
      </p:sp>
    </p:spTree>
    <p:extLst>
      <p:ext uri="{BB962C8B-B14F-4D97-AF65-F5344CB8AC3E}">
        <p14:creationId xmlns:p14="http://schemas.microsoft.com/office/powerpoint/2010/main" val="2184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나무를 키우는 과정을 담은 </a:t>
            </a:r>
            <a:r>
              <a:rPr lang="en-US" altLang="ko-KR" dirty="0"/>
              <a:t>“</a:t>
            </a:r>
            <a:r>
              <a:rPr lang="ko-KR" altLang="en-US" dirty="0"/>
              <a:t>나무 키우기</a:t>
            </a:r>
            <a:r>
              <a:rPr lang="en-US" altLang="ko-KR" dirty="0"/>
              <a:t>”</a:t>
            </a:r>
            <a:r>
              <a:rPr lang="ko-KR" altLang="en-US" dirty="0"/>
              <a:t>를 게임 타이틀이자 주제로 </a:t>
            </a:r>
            <a:r>
              <a:rPr lang="ko-KR" altLang="en-US" dirty="0" err="1"/>
              <a:t>정헀다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주제 선정 배경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조원들의 아이디어를 모두 합쳤다</a:t>
            </a:r>
            <a:r>
              <a:rPr lang="en-US" altLang="ko-KR" dirty="0"/>
              <a:t>. </a:t>
            </a:r>
            <a:r>
              <a:rPr lang="ko-KR" altLang="en-US" dirty="0"/>
              <a:t>나무 키우기 아이디어는 </a:t>
            </a:r>
            <a:r>
              <a:rPr lang="ko-KR" altLang="en-US" dirty="0" err="1"/>
              <a:t>최우정</a:t>
            </a:r>
            <a:r>
              <a:rPr lang="ko-KR" altLang="en-US" dirty="0"/>
              <a:t> 조원이</a:t>
            </a:r>
            <a:r>
              <a:rPr lang="en-US" altLang="ko-KR" dirty="0"/>
              <a:t>, </a:t>
            </a:r>
            <a:r>
              <a:rPr lang="ko-KR" altLang="en-US" dirty="0"/>
              <a:t>다양한 엔딩 구상은 정호용 조원이</a:t>
            </a:r>
            <a:r>
              <a:rPr lang="en-US" altLang="ko-KR" dirty="0"/>
              <a:t>, </a:t>
            </a:r>
            <a:r>
              <a:rPr lang="ko-KR" altLang="en-US" dirty="0"/>
              <a:t>행동을 선택하며 나무와 교감하는 아이디어는 현진우 조원이 구상했다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게임 소개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플레이어는 </a:t>
            </a:r>
            <a:r>
              <a:rPr lang="en-US" altLang="ko-KR" dirty="0"/>
              <a:t>‘</a:t>
            </a:r>
            <a:r>
              <a:rPr lang="ko-KR" altLang="en-US" dirty="0"/>
              <a:t>국민대학교 </a:t>
            </a:r>
            <a:r>
              <a:rPr lang="ko-KR" altLang="en-US" dirty="0" err="1"/>
              <a:t>나무키우기</a:t>
            </a:r>
            <a:r>
              <a:rPr lang="ko-KR" altLang="en-US" dirty="0"/>
              <a:t> 경진대회</a:t>
            </a:r>
            <a:r>
              <a:rPr lang="en-US" altLang="ko-KR" dirty="0"/>
              <a:t>’</a:t>
            </a:r>
            <a:r>
              <a:rPr lang="ko-KR" altLang="en-US" dirty="0"/>
              <a:t>에 참여하게 된다</a:t>
            </a:r>
            <a:r>
              <a:rPr lang="en-US" altLang="ko-KR" dirty="0"/>
              <a:t>. </a:t>
            </a:r>
            <a:r>
              <a:rPr lang="ko-KR" altLang="en-US" dirty="0"/>
              <a:t>안내서에는 게임 가이드가 들어있고</a:t>
            </a:r>
            <a:r>
              <a:rPr lang="en-US" altLang="ko-KR" dirty="0"/>
              <a:t>, </a:t>
            </a:r>
            <a:r>
              <a:rPr lang="ko-KR" altLang="en-US" dirty="0"/>
              <a:t>읽으면 묘목을 받아 이름을 정하게 된다</a:t>
            </a:r>
            <a:r>
              <a:rPr lang="en-US" altLang="ko-KR" dirty="0"/>
              <a:t>. </a:t>
            </a:r>
            <a:r>
              <a:rPr lang="ko-KR" altLang="en-US" dirty="0"/>
              <a:t>그 뒤에는 도구를 정하기 위해 사자성어를 완성하는 미니게임 </a:t>
            </a:r>
            <a:r>
              <a:rPr lang="en-US" altLang="ko-KR" dirty="0"/>
              <a:t>1</a:t>
            </a:r>
            <a:r>
              <a:rPr lang="ko-KR" altLang="en-US" dirty="0"/>
              <a:t>을 하게 되고</a:t>
            </a:r>
            <a:r>
              <a:rPr lang="en-US" altLang="ko-KR" dirty="0"/>
              <a:t>, </a:t>
            </a:r>
            <a:r>
              <a:rPr lang="ko-KR" altLang="en-US" dirty="0"/>
              <a:t>점수에 따라 </a:t>
            </a:r>
            <a:r>
              <a:rPr lang="ko-KR" altLang="en-US" dirty="0" err="1"/>
              <a:t>조경사</a:t>
            </a:r>
            <a:r>
              <a:rPr lang="en-US" altLang="ko-KR" dirty="0"/>
              <a:t>, </a:t>
            </a:r>
            <a:r>
              <a:rPr lang="ko-KR" altLang="en-US" dirty="0"/>
              <a:t>도구상자</a:t>
            </a:r>
            <a:r>
              <a:rPr lang="en-US" altLang="ko-KR" dirty="0"/>
              <a:t>, </a:t>
            </a:r>
            <a:r>
              <a:rPr lang="ko-KR" altLang="en-US" dirty="0"/>
              <a:t>삽과 물뿌리개를 얻게 된다</a:t>
            </a:r>
            <a:r>
              <a:rPr lang="en-US" altLang="ko-KR" dirty="0"/>
              <a:t>. </a:t>
            </a:r>
            <a:r>
              <a:rPr lang="ko-KR" altLang="en-US" dirty="0"/>
              <a:t>나무가 성장하는 단계는 </a:t>
            </a:r>
            <a:r>
              <a:rPr lang="en-US" altLang="ko-KR" dirty="0"/>
              <a:t>10</a:t>
            </a:r>
            <a:r>
              <a:rPr lang="ko-KR" altLang="en-US" dirty="0"/>
              <a:t>단계로 이루어져 있는데</a:t>
            </a:r>
            <a:r>
              <a:rPr lang="en-US" altLang="ko-KR" dirty="0"/>
              <a:t>, 4</a:t>
            </a:r>
            <a:r>
              <a:rPr lang="ko-KR" altLang="en-US" dirty="0"/>
              <a:t>개의 단계는 선택을 요하는 문제가 주어지고</a:t>
            </a:r>
            <a:r>
              <a:rPr lang="en-US" altLang="ko-KR" dirty="0"/>
              <a:t>, </a:t>
            </a:r>
            <a:r>
              <a:rPr lang="ko-KR" altLang="en-US" dirty="0"/>
              <a:t>그에 따라 생명인 나뭇가지와 능력치인 꽃과 열매를 증감하게 된다</a:t>
            </a:r>
            <a:r>
              <a:rPr lang="en-US" altLang="ko-KR" dirty="0"/>
              <a:t>. </a:t>
            </a:r>
            <a:r>
              <a:rPr lang="ko-KR" altLang="en-US" dirty="0"/>
              <a:t>중간에 나무가 노래를 부르기 시작하면 맞추는 미니게임 </a:t>
            </a:r>
            <a:r>
              <a:rPr lang="en-US" altLang="ko-KR" dirty="0"/>
              <a:t>2</a:t>
            </a:r>
            <a:r>
              <a:rPr lang="ko-KR" altLang="en-US" dirty="0"/>
              <a:t>를 만나볼 수 있다</a:t>
            </a:r>
            <a:r>
              <a:rPr lang="en-US" altLang="ko-KR" dirty="0"/>
              <a:t>. </a:t>
            </a:r>
            <a:r>
              <a:rPr lang="ko-KR" altLang="en-US" dirty="0"/>
              <a:t>최종 게임인 미니게임 </a:t>
            </a:r>
            <a:r>
              <a:rPr lang="en-US" altLang="ko-KR" dirty="0"/>
              <a:t>3</a:t>
            </a:r>
            <a:r>
              <a:rPr lang="ko-KR" altLang="en-US" dirty="0"/>
              <a:t>은 해충 이름을 맞추는 </a:t>
            </a:r>
            <a:r>
              <a:rPr lang="ko-KR" altLang="en-US" dirty="0" err="1"/>
              <a:t>행맨</a:t>
            </a:r>
            <a:r>
              <a:rPr lang="ko-KR" altLang="en-US" dirty="0"/>
              <a:t> 스타일 게임이다</a:t>
            </a:r>
            <a:r>
              <a:rPr lang="en-US" altLang="ko-KR" dirty="0"/>
              <a:t>. </a:t>
            </a:r>
            <a:r>
              <a:rPr lang="ko-KR" altLang="en-US" dirty="0"/>
              <a:t>미니게임과 나무의 대화를 마치면 그동안의 능력치의 합산에 따라 </a:t>
            </a:r>
            <a:r>
              <a:rPr lang="en-US" altLang="ko-KR" dirty="0"/>
              <a:t>(</a:t>
            </a:r>
            <a:r>
              <a:rPr lang="ko-KR" altLang="en-US" dirty="0"/>
              <a:t>꽃은 </a:t>
            </a:r>
            <a:r>
              <a:rPr lang="en-US" altLang="ko-KR" dirty="0"/>
              <a:t>1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열매는 </a:t>
            </a:r>
            <a:r>
              <a:rPr lang="en-US" altLang="ko-KR" dirty="0"/>
              <a:t>2</a:t>
            </a:r>
            <a:r>
              <a:rPr lang="ko-KR" altLang="en-US" dirty="0"/>
              <a:t>점</a:t>
            </a:r>
            <a:r>
              <a:rPr lang="en-US" altLang="ko-KR" dirty="0"/>
              <a:t>) 4</a:t>
            </a:r>
            <a:r>
              <a:rPr lang="ko-KR" altLang="en-US" dirty="0"/>
              <a:t>개의 엔딩을 만나볼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899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B7534-9941-4D52-FD7A-A9248939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3" y="2004968"/>
            <a:ext cx="5620866" cy="3760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B28836-3A34-3439-38F8-1323F863E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81" b="5752"/>
          <a:stretch/>
        </p:blipFill>
        <p:spPr>
          <a:xfrm>
            <a:off x="6570979" y="1533488"/>
            <a:ext cx="2136993" cy="1415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5BAA64-7262-25BB-86EF-87BF3C5B9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658" b="8677"/>
          <a:stretch/>
        </p:blipFill>
        <p:spPr>
          <a:xfrm>
            <a:off x="6570979" y="3013745"/>
            <a:ext cx="2281830" cy="8305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8B3238-8C19-914F-BB8C-E76F73691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93" b="8668"/>
          <a:stretch/>
        </p:blipFill>
        <p:spPr>
          <a:xfrm>
            <a:off x="6606830" y="4074408"/>
            <a:ext cx="2462805" cy="90450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9CD853-FFC8-2EB3-EA63-50853D6271C6}"/>
              </a:ext>
            </a:extLst>
          </p:cNvPr>
          <p:cNvCxnSpPr>
            <a:cxnSpLocks/>
          </p:cNvCxnSpPr>
          <p:nvPr/>
        </p:nvCxnSpPr>
        <p:spPr>
          <a:xfrm flipV="1">
            <a:off x="4572000" y="1370741"/>
            <a:ext cx="1944337" cy="100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36FF25-DE8E-BB84-8BDC-4277C81E06E3}"/>
              </a:ext>
            </a:extLst>
          </p:cNvPr>
          <p:cNvSpPr txBox="1"/>
          <p:nvPr/>
        </p:nvSpPr>
        <p:spPr>
          <a:xfrm>
            <a:off x="6516337" y="1222824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예시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92756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(MiniGame1.java)</a:t>
            </a:r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7F50C34-E7FE-643E-ED27-C780F5FE33BB}"/>
              </a:ext>
            </a:extLst>
          </p:cNvPr>
          <p:cNvGrpSpPr/>
          <p:nvPr/>
        </p:nvGrpSpPr>
        <p:grpSpPr>
          <a:xfrm>
            <a:off x="291191" y="1331201"/>
            <a:ext cx="8368715" cy="4550836"/>
            <a:chOff x="291191" y="1331201"/>
            <a:chExt cx="8368715" cy="45508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EAAC04-0BF4-F490-8179-E825C32C0180}"/>
                </a:ext>
              </a:extLst>
            </p:cNvPr>
            <p:cNvGrpSpPr/>
            <p:nvPr/>
          </p:nvGrpSpPr>
          <p:grpSpPr>
            <a:xfrm>
              <a:off x="291191" y="1331201"/>
              <a:ext cx="8368715" cy="4550836"/>
              <a:chOff x="291191" y="2098100"/>
              <a:chExt cx="8368715" cy="4550836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37A33F8-5FAE-FF94-5B79-586CD7BE7668}"/>
                  </a:ext>
                </a:extLst>
              </p:cNvPr>
              <p:cNvGrpSpPr/>
              <p:nvPr/>
            </p:nvGrpSpPr>
            <p:grpSpPr>
              <a:xfrm>
                <a:off x="291191" y="2098100"/>
                <a:ext cx="8368715" cy="4511376"/>
                <a:chOff x="291191" y="2128664"/>
                <a:chExt cx="8368715" cy="4511376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A153ECFF-D3D0-7455-CD05-290521B42134}"/>
                    </a:ext>
                  </a:extLst>
                </p:cNvPr>
                <p:cNvSpPr/>
                <p:nvPr/>
              </p:nvSpPr>
              <p:spPr>
                <a:xfrm>
                  <a:off x="291191" y="2128664"/>
                  <a:ext cx="8368715" cy="4511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3BD0C62-6A90-878C-4FFE-2C9908838A1B}"/>
                    </a:ext>
                  </a:extLst>
                </p:cNvPr>
                <p:cNvSpPr txBox="1"/>
                <p:nvPr/>
              </p:nvSpPr>
              <p:spPr>
                <a:xfrm>
                  <a:off x="291191" y="2195475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MiniGame1.java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D156CB7-B8B8-A190-FC31-B9349D2D7594}"/>
                    </a:ext>
                  </a:extLst>
                </p:cNvPr>
                <p:cNvSpPr txBox="1"/>
                <p:nvPr/>
              </p:nvSpPr>
              <p:spPr>
                <a:xfrm>
                  <a:off x="3341879" y="2370003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200" dirty="0"/>
                    <a:t>필드</a:t>
                  </a:r>
                  <a:endParaRPr lang="en-US" altLang="ko-KR" sz="1200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905BEC9-9679-0976-72D4-3F77B7E3B556}"/>
                    </a:ext>
                  </a:extLst>
                </p:cNvPr>
                <p:cNvSpPr txBox="1"/>
                <p:nvPr/>
              </p:nvSpPr>
              <p:spPr>
                <a:xfrm>
                  <a:off x="5047254" y="2375647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/>
                    <a:t>메소드</a:t>
                  </a:r>
                  <a:endParaRPr lang="en-US" altLang="ko-KR" sz="1200" dirty="0"/>
                </a:p>
              </p:txBody>
            </p:sp>
          </p:grp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8C34A58-C63D-D7A3-27D7-B53A00F81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5667" y="2137560"/>
                <a:ext cx="0" cy="451137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BF2FB98-9D4A-DD6F-18C6-8A78D7740F75}"/>
                </a:ext>
              </a:extLst>
            </p:cNvPr>
            <p:cNvGrpSpPr/>
            <p:nvPr/>
          </p:nvGrpSpPr>
          <p:grpSpPr>
            <a:xfrm>
              <a:off x="6840132" y="2394843"/>
              <a:ext cx="1640479" cy="647223"/>
              <a:chOff x="291191" y="2375647"/>
              <a:chExt cx="8368715" cy="413071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D90FFB0-A679-A208-2468-3D91BE57017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0D9A88-E606-89E1-510D-2E93267BB866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GetScore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  <a:p>
                <a:r>
                  <a:rPr lang="ko-KR" altLang="en-US" sz="1200" dirty="0" err="1"/>
                  <a:t>접근자</a:t>
                </a:r>
                <a:endParaRPr lang="en-US" altLang="ko-KR" sz="1200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8BA549B-39AD-F96E-F77A-1E60D03DA0A9}"/>
                </a:ext>
              </a:extLst>
            </p:cNvPr>
            <p:cNvGrpSpPr/>
            <p:nvPr/>
          </p:nvGrpSpPr>
          <p:grpSpPr>
            <a:xfrm>
              <a:off x="6840133" y="1531571"/>
              <a:ext cx="1640479" cy="647223"/>
              <a:chOff x="291191" y="2375647"/>
              <a:chExt cx="8368715" cy="4130714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78AD9BF-6DA5-FC01-CAE1-6744B1667C03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BFD292-F8F9-7E37-72B5-BA1F3CFCB1EE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SetScore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  <a:p>
                <a:r>
                  <a:rPr lang="ko-KR" altLang="en-US" sz="1200" dirty="0"/>
                  <a:t>설정자</a:t>
                </a:r>
                <a:endParaRPr lang="en-US" altLang="ko-KR" sz="12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386621B-AEF0-2F1A-5E7C-38310350CDBE}"/>
                </a:ext>
              </a:extLst>
            </p:cNvPr>
            <p:cNvGrpSpPr/>
            <p:nvPr/>
          </p:nvGrpSpPr>
          <p:grpSpPr>
            <a:xfrm>
              <a:off x="5079650" y="5022702"/>
              <a:ext cx="1640479" cy="672917"/>
              <a:chOff x="291191" y="2375647"/>
              <a:chExt cx="8368715" cy="429469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6292D6E-3F66-DF49-3811-599F33F7FD19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FEA4CF-58AE-C356-E76E-F065D00D792F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SetupGame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사자성어 문제 생성</a:t>
                </a:r>
                <a:endParaRPr lang="en-US" altLang="ko-KR" sz="1200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6F88C19-F4D5-26B2-E29F-3C10E825388C}"/>
                </a:ext>
              </a:extLst>
            </p:cNvPr>
            <p:cNvGrpSpPr/>
            <p:nvPr/>
          </p:nvGrpSpPr>
          <p:grpSpPr>
            <a:xfrm>
              <a:off x="6840133" y="3297177"/>
              <a:ext cx="1640479" cy="647223"/>
              <a:chOff x="291191" y="2375647"/>
              <a:chExt cx="8368715" cy="413071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9839767-DCDF-E2B6-5C9C-F1C16CA51D42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78476A-C524-9FC3-540C-C48829D0C4F3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MG1Guide()</a:t>
                </a:r>
              </a:p>
              <a:p>
                <a:r>
                  <a:rPr lang="ko-KR" altLang="en-US" sz="1200" dirty="0"/>
                  <a:t>미니게임 가이드</a:t>
                </a:r>
                <a:endParaRPr lang="en-US" altLang="ko-KR" sz="1200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CF7FE31-8784-B0B5-42E1-BE7CD020AF24}"/>
                </a:ext>
              </a:extLst>
            </p:cNvPr>
            <p:cNvGrpSpPr/>
            <p:nvPr/>
          </p:nvGrpSpPr>
          <p:grpSpPr>
            <a:xfrm>
              <a:off x="5079650" y="4191023"/>
              <a:ext cx="1640479" cy="647223"/>
              <a:chOff x="291191" y="2375647"/>
              <a:chExt cx="8368715" cy="413071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1D79171-D218-B922-DC6A-BCB96A3CEEF5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9FEA5D-E66C-1FD6-F23F-80D1F7F95756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MG1Loading()</a:t>
                </a:r>
              </a:p>
              <a:p>
                <a:r>
                  <a:rPr lang="ko-KR" altLang="en-US" sz="1200" dirty="0"/>
                  <a:t>미니게임 로딩화면</a:t>
                </a:r>
                <a:endParaRPr lang="en-US" altLang="ko-KR" sz="12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E3C8036-3774-D789-355D-C08E23A02686}"/>
                </a:ext>
              </a:extLst>
            </p:cNvPr>
            <p:cNvGrpSpPr/>
            <p:nvPr/>
          </p:nvGrpSpPr>
          <p:grpSpPr>
            <a:xfrm>
              <a:off x="6840132" y="4173057"/>
              <a:ext cx="1640479" cy="647223"/>
              <a:chOff x="291191" y="2375647"/>
              <a:chExt cx="8368715" cy="413071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26BA6F-D776-CB54-B72B-476003CE1FCB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577F7A-5CD9-C851-07F3-5B23467C701E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MG1Game1()</a:t>
                </a:r>
              </a:p>
              <a:p>
                <a:r>
                  <a:rPr lang="ko-KR" altLang="en-US" sz="1200" dirty="0"/>
                  <a:t>미니게임 실행부분</a:t>
                </a:r>
                <a:endParaRPr lang="en-US" altLang="ko-KR" sz="12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99A8D1-0813-383E-7E87-9454C6CF6201}"/>
                </a:ext>
              </a:extLst>
            </p:cNvPr>
            <p:cNvGrpSpPr/>
            <p:nvPr/>
          </p:nvGrpSpPr>
          <p:grpSpPr>
            <a:xfrm>
              <a:off x="6840132" y="5025505"/>
              <a:ext cx="1640479" cy="647223"/>
              <a:chOff x="291191" y="2375647"/>
              <a:chExt cx="8368715" cy="413071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DAA79CD-399A-DB5E-AE66-A24DBADBCFF1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718D49-8AB9-F578-0A6E-3C81361FB87C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MG1Ending()</a:t>
                </a:r>
              </a:p>
              <a:p>
                <a:r>
                  <a:rPr lang="ko-KR" altLang="en-US" sz="1200" dirty="0"/>
                  <a:t>미니게임 </a:t>
                </a:r>
                <a:r>
                  <a:rPr lang="ko-KR" altLang="en-US" sz="1200" dirty="0" err="1"/>
                  <a:t>결과창</a:t>
                </a:r>
                <a:endParaRPr lang="en-US" altLang="ko-KR" sz="12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AFA4E0-4447-F575-885E-0E0FA36BF919}"/>
                </a:ext>
              </a:extLst>
            </p:cNvPr>
            <p:cNvGrpSpPr/>
            <p:nvPr/>
          </p:nvGrpSpPr>
          <p:grpSpPr>
            <a:xfrm>
              <a:off x="386057" y="1691266"/>
              <a:ext cx="1640479" cy="647223"/>
              <a:chOff x="291191" y="2375647"/>
              <a:chExt cx="8368715" cy="413071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FDABD64-C755-91A4-9D48-05586A73723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B5B3D6-5BE6-D8AD-0ACB-787A532A504F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mg1score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B6C2AD6-8A49-53AF-AAFE-82D200C47A4C}"/>
                </a:ext>
              </a:extLst>
            </p:cNvPr>
            <p:cNvGrpSpPr/>
            <p:nvPr/>
          </p:nvGrpSpPr>
          <p:grpSpPr>
            <a:xfrm>
              <a:off x="386057" y="4843122"/>
              <a:ext cx="1640479" cy="647223"/>
              <a:chOff x="291191" y="2375647"/>
              <a:chExt cx="8368715" cy="413071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C23B424-71DB-C648-D950-EEDDA6151F97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8E5938-7E3F-AEF2-7A24-BAFB42368951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stagecnt</a:t>
                </a:r>
                <a:endParaRPr lang="en-US" altLang="ko-KR" sz="1200" dirty="0"/>
              </a:p>
              <a:p>
                <a:r>
                  <a:rPr lang="ko-KR" altLang="en-US" sz="1200" dirty="0"/>
                  <a:t>미니게임 단계 </a:t>
                </a:r>
                <a:endParaRPr lang="en-US" altLang="ko-KR" sz="1200" dirty="0"/>
              </a:p>
              <a:p>
                <a:r>
                  <a:rPr lang="ko-KR" altLang="en-US" sz="1200" dirty="0"/>
                  <a:t>카운트</a:t>
                </a:r>
                <a:endParaRPr lang="en-US" altLang="ko-KR" sz="1200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A822607-C13E-4449-84C1-04A610F9515A}"/>
                </a:ext>
              </a:extLst>
            </p:cNvPr>
            <p:cNvGrpSpPr/>
            <p:nvPr/>
          </p:nvGrpSpPr>
          <p:grpSpPr>
            <a:xfrm>
              <a:off x="386057" y="2503120"/>
              <a:ext cx="1640479" cy="647223"/>
              <a:chOff x="291191" y="2375647"/>
              <a:chExt cx="8368715" cy="413071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92A60C0-BE74-1FB6-957B-718B9BE88FEA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FB012F-6DFC-8DEC-8F92-540A7B399114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wrongcnt</a:t>
                </a:r>
                <a:endParaRPr lang="en-US" altLang="ko-KR" sz="1200" dirty="0"/>
              </a:p>
              <a:p>
                <a:r>
                  <a:rPr lang="ko-KR" altLang="en-US" sz="1200" dirty="0"/>
                  <a:t>미니게임 오답 </a:t>
                </a:r>
                <a:endParaRPr lang="en-US" altLang="ko-KR" sz="1200" dirty="0"/>
              </a:p>
              <a:p>
                <a:r>
                  <a:rPr lang="ko-KR" altLang="en-US" sz="1200" dirty="0"/>
                  <a:t>횟수 카운트</a:t>
                </a:r>
                <a:endParaRPr lang="en-US" altLang="ko-KR" sz="12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EAD380-67B4-B195-0879-AB10D002A33D}"/>
                </a:ext>
              </a:extLst>
            </p:cNvPr>
            <p:cNvGrpSpPr/>
            <p:nvPr/>
          </p:nvGrpSpPr>
          <p:grpSpPr>
            <a:xfrm>
              <a:off x="2383370" y="1703968"/>
              <a:ext cx="1640479" cy="647223"/>
              <a:chOff x="291191" y="2375647"/>
              <a:chExt cx="8368715" cy="413071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5416777-7E29-3C66-7A54-115EBE4B5CBE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3C7B77-ABD8-E0AF-6020-C6FE9643BE31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starttime</a:t>
                </a:r>
                <a:endParaRPr lang="en-US" altLang="ko-KR" sz="1200" dirty="0"/>
              </a:p>
              <a:p>
                <a:r>
                  <a:rPr lang="ko-KR" altLang="en-US" sz="1200" dirty="0"/>
                  <a:t>타이머 시작시간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FA1DF-90E1-EDED-79AC-C3433AD694DB}"/>
                </a:ext>
              </a:extLst>
            </p:cNvPr>
            <p:cNvGrpSpPr/>
            <p:nvPr/>
          </p:nvGrpSpPr>
          <p:grpSpPr>
            <a:xfrm>
              <a:off x="386057" y="3280846"/>
              <a:ext cx="1640479" cy="647223"/>
              <a:chOff x="291191" y="2375647"/>
              <a:chExt cx="8368715" cy="413071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41A5042-729F-D088-8DA1-C00173B67C13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E3A0B9-5927-37F4-AAF3-4F1E76111C5E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endtime</a:t>
                </a:r>
                <a:endParaRPr lang="en-US" altLang="ko-KR" sz="1200" dirty="0"/>
              </a:p>
              <a:p>
                <a:r>
                  <a:rPr lang="ko-KR" altLang="en-US" sz="1200" dirty="0"/>
                  <a:t>타이머 </a:t>
                </a:r>
                <a:r>
                  <a:rPr lang="ko-KR" altLang="en-US" sz="1200" dirty="0" err="1"/>
                  <a:t>끝나는시간</a:t>
                </a:r>
                <a:r>
                  <a:rPr lang="ko-KR" altLang="en-US" sz="1200" dirty="0"/>
                  <a:t>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2C75F3-3BC5-B03E-ED0B-1FE346E6BB5D}"/>
                </a:ext>
              </a:extLst>
            </p:cNvPr>
            <p:cNvGrpSpPr/>
            <p:nvPr/>
          </p:nvGrpSpPr>
          <p:grpSpPr>
            <a:xfrm>
              <a:off x="2383370" y="2506861"/>
              <a:ext cx="1640479" cy="647223"/>
              <a:chOff x="291191" y="2375647"/>
              <a:chExt cx="8368715" cy="413071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2C37E1A-44AB-7C8F-8784-6904E04BB07B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D1C440-5046-C573-1DC9-7B59CE1332DB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elapsedtime</a:t>
                </a:r>
                <a:endParaRPr lang="en-US" altLang="ko-KR" sz="1200" dirty="0"/>
              </a:p>
              <a:p>
                <a:r>
                  <a:rPr lang="ko-KR" altLang="en-US" sz="1200" dirty="0"/>
                  <a:t>문제 별 소요시간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11E52B-F17C-7AB0-A8B4-6E4D0681AED0}"/>
                </a:ext>
              </a:extLst>
            </p:cNvPr>
            <p:cNvGrpSpPr/>
            <p:nvPr/>
          </p:nvGrpSpPr>
          <p:grpSpPr>
            <a:xfrm>
              <a:off x="386057" y="4077553"/>
              <a:ext cx="1640479" cy="647223"/>
              <a:chOff x="291191" y="2375647"/>
              <a:chExt cx="8368715" cy="413071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941842D-A0AB-0E1B-8807-F7BFC45C66F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F4DA90-10B8-0B7A-0196-66069619F872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useranswer</a:t>
                </a:r>
                <a:endParaRPr lang="en-US" altLang="ko-KR" sz="1200" dirty="0"/>
              </a:p>
              <a:p>
                <a:r>
                  <a:rPr lang="ko-KR" altLang="en-US" sz="1200" dirty="0"/>
                  <a:t>사용자가 입력한 정답 저장</a:t>
                </a:r>
                <a:endParaRPr lang="en-US" altLang="ko-KR" sz="12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68EE9AF-57A5-6993-9C92-AD4ECC98CDE8}"/>
                </a:ext>
              </a:extLst>
            </p:cNvPr>
            <p:cNvGrpSpPr/>
            <p:nvPr/>
          </p:nvGrpSpPr>
          <p:grpSpPr>
            <a:xfrm>
              <a:off x="2383370" y="4761264"/>
              <a:ext cx="1640479" cy="420718"/>
              <a:chOff x="291191" y="2030498"/>
              <a:chExt cx="8368715" cy="4475863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CE75C09-1E4B-C6D8-2992-2FEFB293E9D8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C74D69-0A12-E44D-43F4-45747AE4FD61}"/>
                  </a:ext>
                </a:extLst>
              </p:cNvPr>
              <p:cNvSpPr txBox="1"/>
              <p:nvPr/>
            </p:nvSpPr>
            <p:spPr>
              <a:xfrm>
                <a:off x="291191" y="2030498"/>
                <a:ext cx="8231309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StringBuffer</a:t>
                </a:r>
                <a:r>
                  <a:rPr lang="en-US" altLang="ko-KR" sz="1200" dirty="0"/>
                  <a:t> answer</a:t>
                </a:r>
              </a:p>
              <a:p>
                <a:endParaRPr lang="en-US" altLang="ko-KR" sz="12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DD8F620-FCC3-F44E-4632-5C7A99DC8F1A}"/>
                </a:ext>
              </a:extLst>
            </p:cNvPr>
            <p:cNvGrpSpPr/>
            <p:nvPr/>
          </p:nvGrpSpPr>
          <p:grpSpPr>
            <a:xfrm>
              <a:off x="2383370" y="5295917"/>
              <a:ext cx="1640479" cy="422565"/>
              <a:chOff x="291191" y="3956443"/>
              <a:chExt cx="8368715" cy="449551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C59DEF3-AA4B-BE5E-EE46-81C6A01B9AF7}"/>
                  </a:ext>
                </a:extLst>
              </p:cNvPr>
              <p:cNvSpPr/>
              <p:nvPr/>
            </p:nvSpPr>
            <p:spPr>
              <a:xfrm>
                <a:off x="291191" y="4321241"/>
                <a:ext cx="8368715" cy="41307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B67D91-5039-5CE3-7DE6-2C29A21EF08F}"/>
                  </a:ext>
                </a:extLst>
              </p:cNvPr>
              <p:cNvSpPr txBox="1"/>
              <p:nvPr/>
            </p:nvSpPr>
            <p:spPr>
              <a:xfrm>
                <a:off x="291191" y="3956443"/>
                <a:ext cx="8231309" cy="294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GetTool</a:t>
                </a:r>
                <a:r>
                  <a:rPr lang="en-US" altLang="ko-KR" sz="1200" dirty="0"/>
                  <a:t> g1 </a:t>
                </a:r>
                <a:r>
                  <a:rPr lang="ko-KR" altLang="en-US" sz="1200" dirty="0"/>
                  <a:t>객체</a:t>
                </a:r>
                <a:endParaRPr lang="en-US" altLang="ko-KR" sz="12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A179223-F1EC-6993-C1B1-201F0F95C026}"/>
                </a:ext>
              </a:extLst>
            </p:cNvPr>
            <p:cNvGrpSpPr/>
            <p:nvPr/>
          </p:nvGrpSpPr>
          <p:grpSpPr>
            <a:xfrm>
              <a:off x="2383370" y="3282900"/>
              <a:ext cx="1640479" cy="647223"/>
              <a:chOff x="291191" y="2375647"/>
              <a:chExt cx="8368715" cy="4130714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3B5451E-F76D-764D-730C-24D26B952CCF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9CAAEC-BB8D-B00B-9C5A-25BE8ADC8199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IdiomList</a:t>
                </a:r>
                <a:r>
                  <a:rPr lang="en-US" altLang="ko-KR" sz="1200" dirty="0"/>
                  <a:t>[ ]</a:t>
                </a:r>
              </a:p>
              <a:p>
                <a:r>
                  <a:rPr lang="ko-KR" altLang="en-US" sz="1200" dirty="0"/>
                  <a:t>문제 배열</a:t>
                </a:r>
                <a:endParaRPr lang="en-US" altLang="ko-KR" sz="1200" dirty="0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F649938-3DA9-E673-370C-A62334BF9FB2}"/>
                </a:ext>
              </a:extLst>
            </p:cNvPr>
            <p:cNvGrpSpPr/>
            <p:nvPr/>
          </p:nvGrpSpPr>
          <p:grpSpPr>
            <a:xfrm>
              <a:off x="2383370" y="4077404"/>
              <a:ext cx="1640479" cy="647223"/>
              <a:chOff x="291191" y="2375647"/>
              <a:chExt cx="8368715" cy="413071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27C60DB-29F5-B4DB-5676-67D376D2EAF0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6521565-376E-9F76-B615-FD4D49F6F91F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AnswerList</a:t>
                </a:r>
                <a:r>
                  <a:rPr lang="en-US" altLang="ko-KR" sz="1200" dirty="0"/>
                  <a:t>[ ]</a:t>
                </a:r>
              </a:p>
              <a:p>
                <a:r>
                  <a:rPr lang="ko-KR" altLang="en-US" sz="1200" dirty="0"/>
                  <a:t>정답 배열</a:t>
                </a:r>
                <a:endParaRPr lang="en-US" altLang="ko-KR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67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7293A2-A392-C63C-55D7-5CF1649B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756989"/>
            <a:ext cx="4998508" cy="360357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C759F-012A-EB62-CA0A-6FDCE82D388B}"/>
              </a:ext>
            </a:extLst>
          </p:cNvPr>
          <p:cNvCxnSpPr>
            <a:cxnSpLocks/>
          </p:cNvCxnSpPr>
          <p:nvPr/>
        </p:nvCxnSpPr>
        <p:spPr>
          <a:xfrm flipV="1">
            <a:off x="1812022" y="2541589"/>
            <a:ext cx="4629777" cy="77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354635-1CAF-8C42-C502-AA40008581D0}"/>
              </a:ext>
            </a:extLst>
          </p:cNvPr>
          <p:cNvSpPr txBox="1"/>
          <p:nvPr/>
        </p:nvSpPr>
        <p:spPr>
          <a:xfrm>
            <a:off x="6516337" y="2403090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점수 </a:t>
            </a:r>
            <a:r>
              <a:rPr lang="ko-KR" altLang="en-US" sz="1200" dirty="0" err="1"/>
              <a:t>접근자</a:t>
            </a:r>
            <a:r>
              <a:rPr lang="ko-KR" altLang="en-US" sz="1200" dirty="0"/>
              <a:t> 설정자</a:t>
            </a:r>
            <a:endParaRPr lang="en-US" altLang="ko-KR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747EC-20D7-1DBF-4A79-B2BFC898C422}"/>
              </a:ext>
            </a:extLst>
          </p:cNvPr>
          <p:cNvCxnSpPr>
            <a:cxnSpLocks/>
          </p:cNvCxnSpPr>
          <p:nvPr/>
        </p:nvCxnSpPr>
        <p:spPr>
          <a:xfrm flipV="1">
            <a:off x="4437776" y="1393816"/>
            <a:ext cx="2004023" cy="72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8F848-344C-ACA6-08B7-C09FA7E2330C}"/>
              </a:ext>
            </a:extLst>
          </p:cNvPr>
          <p:cNvSpPr txBox="1"/>
          <p:nvPr/>
        </p:nvSpPr>
        <p:spPr>
          <a:xfrm>
            <a:off x="6516337" y="1255316"/>
            <a:ext cx="194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게임에 필요한 각종 </a:t>
            </a:r>
            <a:endParaRPr lang="en-US" altLang="ko-KR" sz="1200" dirty="0"/>
          </a:p>
          <a:p>
            <a:r>
              <a:rPr lang="ko-KR" altLang="en-US" sz="1200" dirty="0"/>
              <a:t>변수 선언</a:t>
            </a:r>
            <a:endParaRPr lang="en-US" altLang="ko-KR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1E5E3D-F181-5A1B-46FA-F573A04BDAE8}"/>
              </a:ext>
            </a:extLst>
          </p:cNvPr>
          <p:cNvCxnSpPr>
            <a:cxnSpLocks/>
          </p:cNvCxnSpPr>
          <p:nvPr/>
        </p:nvCxnSpPr>
        <p:spPr>
          <a:xfrm flipV="1">
            <a:off x="4497462" y="2039918"/>
            <a:ext cx="1944337" cy="72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A3818E-4250-C1E5-5C00-B9B1A57D5873}"/>
              </a:ext>
            </a:extLst>
          </p:cNvPr>
          <p:cNvSpPr txBox="1"/>
          <p:nvPr/>
        </p:nvSpPr>
        <p:spPr>
          <a:xfrm>
            <a:off x="6516337" y="1901419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문제와 정답 배열</a:t>
            </a: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34AE77-7983-CF40-AE8B-4248AB16E4D7}"/>
              </a:ext>
            </a:extLst>
          </p:cNvPr>
          <p:cNvCxnSpPr>
            <a:cxnSpLocks/>
          </p:cNvCxnSpPr>
          <p:nvPr/>
        </p:nvCxnSpPr>
        <p:spPr>
          <a:xfrm flipV="1">
            <a:off x="1812022" y="2948586"/>
            <a:ext cx="4629777" cy="77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08E535-DBAC-1534-5892-57A51E06C8A1}"/>
              </a:ext>
            </a:extLst>
          </p:cNvPr>
          <p:cNvSpPr txBox="1"/>
          <p:nvPr/>
        </p:nvSpPr>
        <p:spPr>
          <a:xfrm>
            <a:off x="6516337" y="2810087"/>
            <a:ext cx="158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정답 입력 </a:t>
            </a:r>
            <a:r>
              <a:rPr lang="en-US" altLang="ko-KR" sz="1200" dirty="0" err="1"/>
              <a:t>stringbuffer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  <a:endParaRPr lang="en-US" altLang="ko-KR" sz="1200" dirty="0"/>
          </a:p>
          <a:p>
            <a:r>
              <a:rPr lang="ko-KR" altLang="en-US" sz="1200" dirty="0"/>
              <a:t>소요시간 초기화</a:t>
            </a:r>
            <a:endParaRPr lang="en-US" altLang="ko-KR" sz="1200" dirty="0"/>
          </a:p>
          <a:p>
            <a:r>
              <a:rPr lang="ko-KR" altLang="en-US" sz="1200" dirty="0"/>
              <a:t>문제 번호에 따라 </a:t>
            </a:r>
            <a:endParaRPr lang="en-US" altLang="ko-KR" sz="1200" dirty="0"/>
          </a:p>
          <a:p>
            <a:r>
              <a:rPr lang="ko-KR" altLang="en-US" sz="1200" dirty="0"/>
              <a:t>문제 출력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4437776" y="4599341"/>
            <a:ext cx="2004023" cy="4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A9ECB-F6D5-D90B-7992-C07644BA4759}"/>
              </a:ext>
            </a:extLst>
          </p:cNvPr>
          <p:cNvSpPr txBox="1"/>
          <p:nvPr/>
        </p:nvSpPr>
        <p:spPr>
          <a:xfrm>
            <a:off x="6516337" y="4460842"/>
            <a:ext cx="1763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미니게임 가이드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25959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54C0F-E849-21B6-D369-4BD39DF7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765379"/>
            <a:ext cx="3863285" cy="3454753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EA2F819-51A6-D72C-F53D-3A81159AB02C}"/>
              </a:ext>
            </a:extLst>
          </p:cNvPr>
          <p:cNvCxnSpPr>
            <a:cxnSpLocks/>
          </p:cNvCxnSpPr>
          <p:nvPr/>
        </p:nvCxnSpPr>
        <p:spPr>
          <a:xfrm flipV="1">
            <a:off x="2785145" y="2027611"/>
            <a:ext cx="2540918" cy="13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35E7A31-7EBA-52A3-DBB1-E3FB200F6E2C}"/>
              </a:ext>
            </a:extLst>
          </p:cNvPr>
          <p:cNvSpPr txBox="1"/>
          <p:nvPr/>
        </p:nvSpPr>
        <p:spPr>
          <a:xfrm>
            <a:off x="5400601" y="1680486"/>
            <a:ext cx="307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 </a:t>
            </a:r>
            <a:r>
              <a:rPr lang="en-US" altLang="ko-KR" sz="1200" dirty="0"/>
              <a:t>1</a:t>
            </a:r>
            <a:r>
              <a:rPr lang="ko-KR" altLang="en-US" sz="1200" dirty="0"/>
              <a:t>은 무조건 수행하도록 설정</a:t>
            </a:r>
            <a:endParaRPr lang="en-US" altLang="ko-KR" sz="1200" dirty="0"/>
          </a:p>
          <a:p>
            <a:r>
              <a:rPr lang="ko-KR" altLang="en-US" sz="1200" dirty="0"/>
              <a:t>미니게임 로딩 메소드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점수 설정자</a:t>
            </a:r>
            <a:r>
              <a:rPr lang="en-US" altLang="ko-KR" sz="1200" dirty="0"/>
              <a:t>(0</a:t>
            </a:r>
            <a:r>
              <a:rPr lang="ko-KR" altLang="en-US" sz="1200" dirty="0"/>
              <a:t>점으로 초기화</a:t>
            </a:r>
            <a:r>
              <a:rPr lang="en-US" altLang="ko-KR" sz="1200" dirty="0"/>
              <a:t>), </a:t>
            </a:r>
          </a:p>
          <a:p>
            <a:r>
              <a:rPr lang="ko-KR" altLang="en-US" sz="1200" dirty="0"/>
              <a:t>게임화면 메소드 연결</a:t>
            </a:r>
            <a:endParaRPr lang="en-US" altLang="ko-KR" sz="12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0C8340B-ABB3-D676-336A-590625197065}"/>
              </a:ext>
            </a:extLst>
          </p:cNvPr>
          <p:cNvCxnSpPr>
            <a:cxnSpLocks/>
          </p:cNvCxnSpPr>
          <p:nvPr/>
        </p:nvCxnSpPr>
        <p:spPr>
          <a:xfrm flipV="1">
            <a:off x="2785145" y="3208372"/>
            <a:ext cx="2540918" cy="13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515893B-86E4-FC42-384C-9EB2170D2AF5}"/>
              </a:ext>
            </a:extLst>
          </p:cNvPr>
          <p:cNvSpPr txBox="1"/>
          <p:nvPr/>
        </p:nvSpPr>
        <p:spPr>
          <a:xfrm>
            <a:off x="5400601" y="3017288"/>
            <a:ext cx="307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일시정지를 이용해 로딩화면 연출</a:t>
            </a:r>
            <a:endParaRPr lang="en-US" altLang="ko-KR" sz="12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EC47BD4-6816-AE40-335F-3E9B1213EFD8}"/>
              </a:ext>
            </a:extLst>
          </p:cNvPr>
          <p:cNvCxnSpPr>
            <a:cxnSpLocks/>
          </p:cNvCxnSpPr>
          <p:nvPr/>
        </p:nvCxnSpPr>
        <p:spPr>
          <a:xfrm flipV="1">
            <a:off x="3659775" y="4439967"/>
            <a:ext cx="1382008" cy="8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62E3120-3418-741D-BBAB-89B426802D2E}"/>
              </a:ext>
            </a:extLst>
          </p:cNvPr>
          <p:cNvSpPr txBox="1"/>
          <p:nvPr/>
        </p:nvSpPr>
        <p:spPr>
          <a:xfrm>
            <a:off x="5189011" y="4301467"/>
            <a:ext cx="307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조건문 이용 </a:t>
            </a:r>
            <a:r>
              <a:rPr lang="en-US" altLang="ko-KR" sz="1200" dirty="0"/>
              <a:t>6</a:t>
            </a:r>
            <a:r>
              <a:rPr lang="ko-KR" altLang="en-US" sz="1200" dirty="0"/>
              <a:t>번 문제부터 어려운 문제로</a:t>
            </a:r>
            <a:endParaRPr lang="en-US" altLang="ko-KR" sz="1200" dirty="0"/>
          </a:p>
          <a:p>
            <a:r>
              <a:rPr lang="ko-KR" altLang="en-US" sz="1200" dirty="0"/>
              <a:t>연결되는 안내문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4949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6A1F97-BAAE-1F11-EBC5-BE2841A9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874435"/>
            <a:ext cx="3594838" cy="3517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FBEE2F-A579-4CBF-6AC1-7EBB926C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908" y="1060703"/>
            <a:ext cx="1377348" cy="34160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FB84C4-E628-025F-FCF3-3F5C7197E23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775046" y="1406643"/>
            <a:ext cx="2621980" cy="171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80AD39-4CC0-2A7C-FD16-86C24A3E287C}"/>
              </a:ext>
            </a:extLst>
          </p:cNvPr>
          <p:cNvSpPr txBox="1"/>
          <p:nvPr/>
        </p:nvSpPr>
        <p:spPr>
          <a:xfrm>
            <a:off x="6397026" y="1268143"/>
            <a:ext cx="101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 예시</a:t>
            </a:r>
            <a:endParaRPr lang="en-US" altLang="ko-KR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AFCE51-F0CE-9F27-8921-598D23DD4F7A}"/>
              </a:ext>
            </a:extLst>
          </p:cNvPr>
          <p:cNvCxnSpPr>
            <a:cxnSpLocks/>
          </p:cNvCxnSpPr>
          <p:nvPr/>
        </p:nvCxnSpPr>
        <p:spPr>
          <a:xfrm>
            <a:off x="3261010" y="4521823"/>
            <a:ext cx="1680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4F4E8E-7232-5CE4-936B-C7A109182450}"/>
              </a:ext>
            </a:extLst>
          </p:cNvPr>
          <p:cNvSpPr txBox="1"/>
          <p:nvPr/>
        </p:nvSpPr>
        <p:spPr>
          <a:xfrm>
            <a:off x="4941987" y="4383323"/>
            <a:ext cx="19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번 문제까지 소요시간에 따른 점수 차등</a:t>
            </a: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EC3183-4B46-CBAD-FE6D-D586528D8A26}"/>
              </a:ext>
            </a:extLst>
          </p:cNvPr>
          <p:cNvCxnSpPr>
            <a:cxnSpLocks/>
          </p:cNvCxnSpPr>
          <p:nvPr/>
        </p:nvCxnSpPr>
        <p:spPr>
          <a:xfrm>
            <a:off x="3261010" y="5221823"/>
            <a:ext cx="1680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916E5C-86FA-6EDE-AA21-226F860A02E3}"/>
              </a:ext>
            </a:extLst>
          </p:cNvPr>
          <p:cNvSpPr txBox="1"/>
          <p:nvPr/>
        </p:nvSpPr>
        <p:spPr>
          <a:xfrm>
            <a:off x="4941987" y="5083323"/>
            <a:ext cx="19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dirty="0"/>
              <a:t>번 문제부터 소요시간에 따른 점수 차등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F6B2D7-6D93-8B82-C04E-81487D26F17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146908" y="1445222"/>
            <a:ext cx="975398" cy="90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5FF44D-8CD5-0242-9644-1D911E7CE531}"/>
              </a:ext>
            </a:extLst>
          </p:cNvPr>
          <p:cNvSpPr txBox="1"/>
          <p:nvPr/>
        </p:nvSpPr>
        <p:spPr>
          <a:xfrm>
            <a:off x="4122306" y="1214389"/>
            <a:ext cx="191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dirty="0"/>
              <a:t>번 문제부터 원하지 않을 시 종료 가능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3447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74C60D-FD14-EE37-B746-3B064E19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737931"/>
            <a:ext cx="4626626" cy="327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2CCC72-9AEB-DE54-6559-6C5BCABD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1" y="5010217"/>
            <a:ext cx="2529636" cy="98522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59273F3-2EE7-52C3-CA45-88A6C0342EC3}"/>
              </a:ext>
            </a:extLst>
          </p:cNvPr>
          <p:cNvCxnSpPr>
            <a:cxnSpLocks/>
          </p:cNvCxnSpPr>
          <p:nvPr/>
        </p:nvCxnSpPr>
        <p:spPr>
          <a:xfrm flipV="1">
            <a:off x="3719584" y="2107828"/>
            <a:ext cx="1382008" cy="8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7B7B1B-2191-3876-09EF-8BBD729AA584}"/>
              </a:ext>
            </a:extLst>
          </p:cNvPr>
          <p:cNvSpPr txBox="1"/>
          <p:nvPr/>
        </p:nvSpPr>
        <p:spPr>
          <a:xfrm>
            <a:off x="5248819" y="1969328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정답 시 출력화면</a:t>
            </a:r>
            <a:r>
              <a:rPr lang="en-US" altLang="ko-KR" sz="1200" dirty="0"/>
              <a:t>, </a:t>
            </a:r>
            <a:r>
              <a:rPr lang="ko-KR" altLang="en-US" sz="1200" dirty="0"/>
              <a:t>정답</a:t>
            </a:r>
            <a:r>
              <a:rPr lang="en-US" altLang="ko-KR" sz="1200" dirty="0"/>
              <a:t>, </a:t>
            </a:r>
            <a:r>
              <a:rPr lang="ko-KR" altLang="en-US" sz="1200" dirty="0"/>
              <a:t>소요시간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점수 출력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765685-F958-5706-8B9A-ACA9074E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414" y="2246327"/>
            <a:ext cx="1886213" cy="107647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7A37F5-ACD3-A91D-27D4-2BA96FB228C2}"/>
              </a:ext>
            </a:extLst>
          </p:cNvPr>
          <p:cNvCxnSpPr>
            <a:cxnSpLocks/>
          </p:cNvCxnSpPr>
          <p:nvPr/>
        </p:nvCxnSpPr>
        <p:spPr>
          <a:xfrm>
            <a:off x="2820827" y="3069118"/>
            <a:ext cx="2280765" cy="55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37AF71-3ED1-65E3-4F6E-4B8F183346DA}"/>
              </a:ext>
            </a:extLst>
          </p:cNvPr>
          <p:cNvSpPr txBox="1"/>
          <p:nvPr/>
        </p:nvSpPr>
        <p:spPr>
          <a:xfrm>
            <a:off x="5248819" y="4539062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 </a:t>
            </a:r>
            <a:r>
              <a:rPr lang="ko-KR" altLang="en-US" sz="1200" dirty="0" err="1"/>
              <a:t>결과창</a:t>
            </a:r>
            <a:r>
              <a:rPr lang="en-US" altLang="ko-KR" sz="1200" dirty="0"/>
              <a:t>. </a:t>
            </a:r>
            <a:r>
              <a:rPr lang="ko-KR" altLang="en-US" sz="1200" dirty="0"/>
              <a:t>점수에 따라 얻는 도구가 다르게 출력되도록 </a:t>
            </a:r>
            <a:r>
              <a:rPr lang="en-US" altLang="ko-KR" sz="1200" dirty="0"/>
              <a:t>if</a:t>
            </a:r>
            <a:r>
              <a:rPr lang="ko-KR" altLang="en-US" sz="1200" dirty="0"/>
              <a:t>문 사용</a:t>
            </a:r>
            <a:endParaRPr lang="en-US" altLang="ko-KR" sz="12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318B2B-6AE9-CC2D-5560-51278719B8F0}"/>
              </a:ext>
            </a:extLst>
          </p:cNvPr>
          <p:cNvCxnSpPr>
            <a:cxnSpLocks/>
          </p:cNvCxnSpPr>
          <p:nvPr/>
        </p:nvCxnSpPr>
        <p:spPr>
          <a:xfrm>
            <a:off x="2902591" y="4664258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20F286-350F-36D2-7BD6-15D513FF87A6}"/>
              </a:ext>
            </a:extLst>
          </p:cNvPr>
          <p:cNvSpPr txBox="1"/>
          <p:nvPr/>
        </p:nvSpPr>
        <p:spPr>
          <a:xfrm>
            <a:off x="5248819" y="3456656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오답 </a:t>
            </a:r>
            <a:r>
              <a:rPr lang="en-US" altLang="ko-KR" sz="1200" dirty="0"/>
              <a:t>2</a:t>
            </a:r>
            <a:r>
              <a:rPr lang="ko-KR" altLang="en-US" sz="1200" dirty="0"/>
              <a:t>회 시 </a:t>
            </a:r>
            <a:r>
              <a:rPr lang="en-US" altLang="ko-KR" sz="1200" dirty="0"/>
              <a:t>5</a:t>
            </a:r>
            <a:r>
              <a:rPr lang="ko-KR" altLang="en-US" sz="1200" dirty="0"/>
              <a:t>점 감점</a:t>
            </a:r>
            <a:r>
              <a:rPr lang="en-US" altLang="ko-KR" sz="1200" dirty="0"/>
              <a:t>, </a:t>
            </a:r>
            <a:r>
              <a:rPr lang="ko-KR" altLang="en-US" sz="1200" dirty="0"/>
              <a:t>다음문제로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322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(Progress.java)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00D6804-B2A7-72E3-9E0C-C73AA6AA9E1A}"/>
              </a:ext>
            </a:extLst>
          </p:cNvPr>
          <p:cNvGrpSpPr/>
          <p:nvPr/>
        </p:nvGrpSpPr>
        <p:grpSpPr>
          <a:xfrm>
            <a:off x="291191" y="1331201"/>
            <a:ext cx="8368715" cy="4550836"/>
            <a:chOff x="291191" y="1331201"/>
            <a:chExt cx="8368715" cy="45508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D1A053-44EF-E020-971F-B29845C4D605}"/>
                </a:ext>
              </a:extLst>
            </p:cNvPr>
            <p:cNvGrpSpPr/>
            <p:nvPr/>
          </p:nvGrpSpPr>
          <p:grpSpPr>
            <a:xfrm>
              <a:off x="291191" y="1331201"/>
              <a:ext cx="8368715" cy="4550836"/>
              <a:chOff x="291191" y="2098100"/>
              <a:chExt cx="8368715" cy="4550836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900174A-74E6-F732-24A3-1A72AD16B6FF}"/>
                  </a:ext>
                </a:extLst>
              </p:cNvPr>
              <p:cNvGrpSpPr/>
              <p:nvPr/>
            </p:nvGrpSpPr>
            <p:grpSpPr>
              <a:xfrm>
                <a:off x="291191" y="2098100"/>
                <a:ext cx="8368715" cy="4511376"/>
                <a:chOff x="291191" y="2128664"/>
                <a:chExt cx="8368715" cy="4511376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0780D31-1434-CE0C-B337-2D43C73EC2E8}"/>
                    </a:ext>
                  </a:extLst>
                </p:cNvPr>
                <p:cNvSpPr/>
                <p:nvPr/>
              </p:nvSpPr>
              <p:spPr>
                <a:xfrm>
                  <a:off x="291191" y="2128664"/>
                  <a:ext cx="8368715" cy="4511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553E27-305D-1B01-F9C5-54F8B87C876D}"/>
                    </a:ext>
                  </a:extLst>
                </p:cNvPr>
                <p:cNvSpPr txBox="1"/>
                <p:nvPr/>
              </p:nvSpPr>
              <p:spPr>
                <a:xfrm>
                  <a:off x="291191" y="2195475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class Progress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9D53DE9-C092-8C94-8ADC-10A105D666F0}"/>
                    </a:ext>
                  </a:extLst>
                </p:cNvPr>
                <p:cNvSpPr txBox="1"/>
                <p:nvPr/>
              </p:nvSpPr>
              <p:spPr>
                <a:xfrm>
                  <a:off x="3341879" y="2370003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200" dirty="0"/>
                    <a:t>필드</a:t>
                  </a:r>
                  <a:r>
                    <a:rPr lang="en-US" altLang="ko-KR" sz="1200" dirty="0"/>
                    <a:t>/</a:t>
                  </a:r>
                  <a:r>
                    <a:rPr lang="ko-KR" altLang="en-US" sz="1200" dirty="0"/>
                    <a:t>객체</a:t>
                  </a:r>
                  <a:endParaRPr lang="en-US" altLang="ko-KR" sz="12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8214CA5-AD8E-8E19-F5E8-A0CBF288A912}"/>
                    </a:ext>
                  </a:extLst>
                </p:cNvPr>
                <p:cNvSpPr txBox="1"/>
                <p:nvPr/>
              </p:nvSpPr>
              <p:spPr>
                <a:xfrm>
                  <a:off x="5047254" y="2375647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/>
                    <a:t>메소드</a:t>
                  </a:r>
                  <a:endParaRPr lang="en-US" altLang="ko-KR" sz="1200" dirty="0"/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D47E4C4-5900-26A7-DA3D-3EEBB2CFC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5667" y="2137560"/>
                <a:ext cx="0" cy="451137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67F51F-921C-B45F-FE2F-ACE1BFDE0FA6}"/>
                </a:ext>
              </a:extLst>
            </p:cNvPr>
            <p:cNvGrpSpPr/>
            <p:nvPr/>
          </p:nvGrpSpPr>
          <p:grpSpPr>
            <a:xfrm>
              <a:off x="6840132" y="2569261"/>
              <a:ext cx="1640479" cy="647223"/>
              <a:chOff x="291191" y="2375647"/>
              <a:chExt cx="8368715" cy="413071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5347CAA-F9B0-5EE5-D9E4-7B995D0A97EE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71E0505-4BB3-C785-C1FF-EA422C7E306D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TalkwithTree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진행상황 카운트에 따라 전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중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후반부</a:t>
                </a:r>
                <a:endParaRPr lang="en-US" altLang="ko-KR" sz="1200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983AA8-324A-E086-894F-8317C9A87403}"/>
                </a:ext>
              </a:extLst>
            </p:cNvPr>
            <p:cNvGrpSpPr/>
            <p:nvPr/>
          </p:nvGrpSpPr>
          <p:grpSpPr>
            <a:xfrm>
              <a:off x="6840133" y="1705989"/>
              <a:ext cx="1640479" cy="830997"/>
              <a:chOff x="291191" y="2375647"/>
              <a:chExt cx="8368715" cy="5303599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2728A7B-9856-C0DD-7842-EA58E2EE5ACF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6C5E55-52DF-FC13-8AED-CDC3C28B0B16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5303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Set()</a:t>
                </a:r>
              </a:p>
              <a:p>
                <a:r>
                  <a:rPr lang="ko-KR" altLang="en-US" sz="1200" dirty="0"/>
                  <a:t>장소 선정 및 </a:t>
                </a:r>
                <a:endParaRPr lang="en-US" altLang="ko-KR" sz="1200" dirty="0"/>
              </a:p>
              <a:p>
                <a:r>
                  <a:rPr lang="ko-KR" altLang="en-US" sz="1200" dirty="0"/>
                  <a:t>도구 선정</a:t>
                </a:r>
                <a:endParaRPr lang="en-US" altLang="ko-KR" sz="1200" dirty="0"/>
              </a:p>
              <a:p>
                <a:endParaRPr lang="en-US" altLang="ko-KR" sz="1200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05357-FFA5-E445-BDA6-22B01DFCE5AF}"/>
                </a:ext>
              </a:extLst>
            </p:cNvPr>
            <p:cNvGrpSpPr/>
            <p:nvPr/>
          </p:nvGrpSpPr>
          <p:grpSpPr>
            <a:xfrm>
              <a:off x="6840133" y="3471595"/>
              <a:ext cx="1640479" cy="647223"/>
              <a:chOff x="291191" y="2375647"/>
              <a:chExt cx="8368715" cy="413071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465E448-A013-71D6-90DC-A805D5B1694F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DC63EF-49DE-610D-F44A-A69364709273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First()</a:t>
                </a:r>
              </a:p>
              <a:p>
                <a:r>
                  <a:rPr lang="ko-KR" altLang="en-US" sz="1200" dirty="0"/>
                  <a:t>전반부 진행단계 </a:t>
                </a:r>
                <a:endParaRPr lang="en-US" altLang="ko-KR" sz="12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C4D0C4D-D33B-256D-9FCF-BF1577052204}"/>
                </a:ext>
              </a:extLst>
            </p:cNvPr>
            <p:cNvGrpSpPr/>
            <p:nvPr/>
          </p:nvGrpSpPr>
          <p:grpSpPr>
            <a:xfrm>
              <a:off x="386057" y="1691266"/>
              <a:ext cx="1640479" cy="647223"/>
              <a:chOff x="291191" y="2375647"/>
              <a:chExt cx="8368715" cy="413071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5DF29FE-2D60-AF27-9F1E-1A800ABA113C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BAFF4-54A8-9B07-AC49-1923A01E5F47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int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status</a:t>
                </a:r>
              </a:p>
              <a:p>
                <a:r>
                  <a:rPr lang="ko-KR" altLang="en-US" sz="1200" dirty="0"/>
                  <a:t>진행 상황 카운트</a:t>
                </a:r>
                <a:endParaRPr lang="en-US" altLang="ko-KR" sz="1200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F8B831-CA46-19A8-D049-331B7AF6D667}"/>
                </a:ext>
              </a:extLst>
            </p:cNvPr>
            <p:cNvSpPr/>
            <p:nvPr/>
          </p:nvSpPr>
          <p:spPr>
            <a:xfrm>
              <a:off x="386057" y="4843122"/>
              <a:ext cx="1640479" cy="647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B1207CE-D1AF-9245-9392-A6D7608114C5}"/>
                </a:ext>
              </a:extLst>
            </p:cNvPr>
            <p:cNvGrpSpPr/>
            <p:nvPr/>
          </p:nvGrpSpPr>
          <p:grpSpPr>
            <a:xfrm>
              <a:off x="386057" y="2503120"/>
              <a:ext cx="1640479" cy="647223"/>
              <a:chOff x="291191" y="2375647"/>
              <a:chExt cx="8368715" cy="413071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D695DB4-3E7D-9676-B673-E31196DFFA81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AFA594-237B-A75A-2E01-FD9399D96202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750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… new Tree();</a:t>
                </a:r>
              </a:p>
              <a:p>
                <a:r>
                  <a:rPr lang="en-US" altLang="ko-KR" sz="1100" dirty="0"/>
                  <a:t>Tree </a:t>
                </a:r>
                <a:r>
                  <a:rPr lang="ko-KR" altLang="en-US" sz="1100" dirty="0"/>
                  <a:t>객체 생성</a:t>
                </a:r>
                <a:endParaRPr lang="en-US" altLang="ko-KR" sz="11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F45A721-9CB0-CE89-6251-621F5C0F2C8A}"/>
                </a:ext>
              </a:extLst>
            </p:cNvPr>
            <p:cNvGrpSpPr/>
            <p:nvPr/>
          </p:nvGrpSpPr>
          <p:grpSpPr>
            <a:xfrm>
              <a:off x="2383370" y="1703968"/>
              <a:ext cx="1640479" cy="647223"/>
              <a:chOff x="291191" y="2375647"/>
              <a:chExt cx="8368715" cy="4130714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361ECB2-EBB1-3694-C404-CCF4AFC95C59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539AA1-5140-ED12-6B24-594C4C276B9F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… new </a:t>
                </a:r>
                <a:r>
                  <a:rPr lang="en-US" altLang="ko-KR" sz="1200" dirty="0" err="1"/>
                  <a:t>TreeArray</a:t>
                </a:r>
                <a:r>
                  <a:rPr lang="en-US" altLang="ko-KR" sz="1200" dirty="0"/>
                  <a:t>();</a:t>
                </a:r>
              </a:p>
              <a:p>
                <a:r>
                  <a:rPr lang="ko-KR" altLang="en-US" sz="1200" dirty="0"/>
                  <a:t>단계별 나무출력 객체 생성</a:t>
                </a:r>
                <a:endParaRPr lang="en-US" altLang="ko-KR" sz="1200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774638-7192-CAD9-AD56-50370861E408}"/>
                </a:ext>
              </a:extLst>
            </p:cNvPr>
            <p:cNvGrpSpPr/>
            <p:nvPr/>
          </p:nvGrpSpPr>
          <p:grpSpPr>
            <a:xfrm>
              <a:off x="386057" y="3280846"/>
              <a:ext cx="1640479" cy="647223"/>
              <a:chOff x="291191" y="2375647"/>
              <a:chExt cx="8368715" cy="413071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15362E-027B-908F-8FAE-D77B33F492A4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3BD377-52D2-3EF0-EE85-67D0E7F2FB19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8368710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… new MiniGame1();</a:t>
                </a:r>
              </a:p>
              <a:p>
                <a:r>
                  <a:rPr lang="ko-KR" altLang="en-US" sz="1200" dirty="0"/>
                  <a:t>미니게임</a:t>
                </a:r>
                <a:r>
                  <a:rPr lang="en-US" altLang="ko-KR" sz="1200" dirty="0"/>
                  <a:t>1 </a:t>
                </a:r>
                <a:r>
                  <a:rPr lang="ko-KR" altLang="en-US" sz="1200" dirty="0"/>
                  <a:t>객체생성</a:t>
                </a:r>
                <a:endParaRPr lang="en-US" altLang="ko-KR" sz="12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702D390-9938-FDE6-2DD5-930A055A63C1}"/>
                </a:ext>
              </a:extLst>
            </p:cNvPr>
            <p:cNvGrpSpPr/>
            <p:nvPr/>
          </p:nvGrpSpPr>
          <p:grpSpPr>
            <a:xfrm>
              <a:off x="2383370" y="2506861"/>
              <a:ext cx="1640479" cy="647223"/>
              <a:chOff x="291191" y="2375647"/>
              <a:chExt cx="8368715" cy="413071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E07AAF3-0A25-334C-FE1D-0529248AFA0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49F935-9211-D9D5-1502-216DD6674792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8075212" cy="368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… </a:t>
                </a:r>
                <a:r>
                  <a:rPr lang="en-US" altLang="ko-KR" sz="1050" dirty="0" err="1"/>
                  <a:t>PlaceandTreename</a:t>
                </a:r>
                <a:r>
                  <a:rPr lang="en-US" altLang="ko-KR" sz="1050" dirty="0"/>
                  <a:t>();</a:t>
                </a:r>
              </a:p>
              <a:p>
                <a:r>
                  <a:rPr lang="ko-KR" altLang="en-US" sz="1050" dirty="0"/>
                  <a:t>장소</a:t>
                </a:r>
                <a:r>
                  <a:rPr lang="en-US" altLang="ko-KR" sz="1050" dirty="0"/>
                  <a:t>/</a:t>
                </a:r>
                <a:r>
                  <a:rPr lang="ko-KR" altLang="en-US" sz="1050" dirty="0"/>
                  <a:t>나무이름 선정 </a:t>
                </a:r>
                <a:endParaRPr lang="en-US" altLang="ko-KR" sz="1050" dirty="0"/>
              </a:p>
              <a:p>
                <a:r>
                  <a:rPr lang="ko-KR" altLang="en-US" sz="1050" dirty="0"/>
                  <a:t>객체 생성</a:t>
                </a:r>
                <a:endParaRPr lang="en-US" altLang="ko-KR" sz="1050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292E77-95C5-A2FB-0E07-47C453484209}"/>
                </a:ext>
              </a:extLst>
            </p:cNvPr>
            <p:cNvSpPr/>
            <p:nvPr/>
          </p:nvSpPr>
          <p:spPr>
            <a:xfrm>
              <a:off x="386057" y="4077553"/>
              <a:ext cx="1640479" cy="6472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47DF6C7-FD45-4954-40D8-DC6A8030AB85}"/>
                </a:ext>
              </a:extLst>
            </p:cNvPr>
            <p:cNvGrpSpPr/>
            <p:nvPr/>
          </p:nvGrpSpPr>
          <p:grpSpPr>
            <a:xfrm>
              <a:off x="2383370" y="3282900"/>
              <a:ext cx="1640479" cy="647223"/>
              <a:chOff x="291191" y="2375647"/>
              <a:chExt cx="8368715" cy="413071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AE22A24-C913-6B40-2088-193677F1D3D1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BD060E-42C6-4084-163F-E16295118054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… new progress2();</a:t>
                </a:r>
              </a:p>
              <a:p>
                <a:r>
                  <a:rPr lang="ko-KR" altLang="en-US" sz="1200" dirty="0"/>
                  <a:t>중반부 진행단계 객체 생성</a:t>
                </a:r>
                <a:endParaRPr lang="en-US" altLang="ko-KR" sz="12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F30AD65-CF10-02FC-6E82-895A531D9F42}"/>
                </a:ext>
              </a:extLst>
            </p:cNvPr>
            <p:cNvGrpSpPr/>
            <p:nvPr/>
          </p:nvGrpSpPr>
          <p:grpSpPr>
            <a:xfrm>
              <a:off x="2383370" y="4077404"/>
              <a:ext cx="1640479" cy="1416148"/>
              <a:chOff x="291191" y="2375647"/>
              <a:chExt cx="8368715" cy="903815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9ED5DC5-7B11-DF5F-A500-6F80C3558720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A46536-405C-B3D5-06A6-92E51938CF9F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… new progress3();</a:t>
                </a:r>
              </a:p>
              <a:p>
                <a:r>
                  <a:rPr lang="ko-KR" altLang="en-US" sz="1200" dirty="0"/>
                  <a:t>후반부 진행단계 객체 생성</a:t>
                </a:r>
                <a:endParaRPr lang="en-US" altLang="ko-KR" sz="1200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E5A1887-FE04-3DAD-0EB4-3A29885F4C64}"/>
                  </a:ext>
                </a:extLst>
              </p:cNvPr>
              <p:cNvSpPr/>
              <p:nvPr/>
            </p:nvSpPr>
            <p:spPr>
              <a:xfrm>
                <a:off x="291191" y="7283089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4367255-5E57-9E5F-ADB6-997F7C91F7DC}"/>
                  </a:ext>
                </a:extLst>
              </p:cNvPr>
              <p:cNvSpPr txBox="1"/>
              <p:nvPr/>
            </p:nvSpPr>
            <p:spPr>
              <a:xfrm>
                <a:off x="291191" y="7154449"/>
                <a:ext cx="8075212" cy="2750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… new </a:t>
                </a:r>
                <a:r>
                  <a:rPr lang="en-US" altLang="ko-KR" sz="1100" dirty="0" err="1"/>
                  <a:t>ScoreBoard</a:t>
                </a:r>
                <a:r>
                  <a:rPr lang="en-US" altLang="ko-KR" sz="1100" dirty="0"/>
                  <a:t>();</a:t>
                </a:r>
              </a:p>
              <a:p>
                <a:r>
                  <a:rPr lang="ko-KR" altLang="en-US" sz="1100" dirty="0"/>
                  <a:t>스코어보드 객체 생성</a:t>
                </a:r>
                <a:endParaRPr lang="en-US" altLang="ko-KR" sz="1100" dirty="0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255CBD0-0140-F9C2-15A9-6E1C31B840EF}"/>
              </a:ext>
            </a:extLst>
          </p:cNvPr>
          <p:cNvSpPr txBox="1"/>
          <p:nvPr/>
        </p:nvSpPr>
        <p:spPr>
          <a:xfrm>
            <a:off x="358624" y="4052009"/>
            <a:ext cx="16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 new MiniGame2();</a:t>
            </a:r>
          </a:p>
          <a:p>
            <a:r>
              <a:rPr lang="ko-KR" altLang="en-US" sz="1200" dirty="0"/>
              <a:t>미니게임</a:t>
            </a:r>
            <a:r>
              <a:rPr lang="en-US" altLang="ko-KR" sz="1200" dirty="0"/>
              <a:t>2 </a:t>
            </a:r>
            <a:r>
              <a:rPr lang="ko-KR" altLang="en-US" sz="1200" dirty="0"/>
              <a:t>객체생성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2F1EB9-01B0-09C3-C25C-D0933E9516C5}"/>
              </a:ext>
            </a:extLst>
          </p:cNvPr>
          <p:cNvSpPr txBox="1"/>
          <p:nvPr/>
        </p:nvSpPr>
        <p:spPr>
          <a:xfrm>
            <a:off x="371481" y="4817578"/>
            <a:ext cx="16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 new MiniGame3();</a:t>
            </a:r>
          </a:p>
          <a:p>
            <a:r>
              <a:rPr lang="ko-KR" altLang="en-US" sz="1200" dirty="0"/>
              <a:t>미니게임</a:t>
            </a:r>
            <a:r>
              <a:rPr lang="en-US" altLang="ko-KR" sz="1200" dirty="0"/>
              <a:t>3 </a:t>
            </a:r>
            <a:r>
              <a:rPr lang="ko-KR" altLang="en-US" sz="1200" dirty="0"/>
              <a:t>객체생성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3454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67E86B-2ED5-2069-C207-62EC82CE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0" y="1620585"/>
            <a:ext cx="4810157" cy="4756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C477D-DA41-9218-F741-4CAA291C5F98}"/>
              </a:ext>
            </a:extLst>
          </p:cNvPr>
          <p:cNvSpPr txBox="1"/>
          <p:nvPr/>
        </p:nvSpPr>
        <p:spPr>
          <a:xfrm>
            <a:off x="5441766" y="1871363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진행에 필요한 대부분의 객체가 </a:t>
            </a:r>
            <a:endParaRPr lang="en-US" altLang="ko-KR" sz="1200" dirty="0"/>
          </a:p>
          <a:p>
            <a:r>
              <a:rPr lang="ko-KR" altLang="en-US" sz="1200" dirty="0"/>
              <a:t>여기서 생성됨</a:t>
            </a:r>
            <a:r>
              <a:rPr lang="en-US" altLang="ko-KR" sz="1200" dirty="0"/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2C51EE-7006-FBD8-F9B3-744E0DB7F355}"/>
              </a:ext>
            </a:extLst>
          </p:cNvPr>
          <p:cNvCxnSpPr>
            <a:cxnSpLocks/>
          </p:cNvCxnSpPr>
          <p:nvPr/>
        </p:nvCxnSpPr>
        <p:spPr>
          <a:xfrm flipV="1">
            <a:off x="3338818" y="1996559"/>
            <a:ext cx="2021747" cy="1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9B0A49-A052-1F29-29E1-52A2E907C3BC}"/>
              </a:ext>
            </a:extLst>
          </p:cNvPr>
          <p:cNvSpPr txBox="1"/>
          <p:nvPr/>
        </p:nvSpPr>
        <p:spPr>
          <a:xfrm>
            <a:off x="5181708" y="2860224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장소 선정 메소드와 도구 선정을 위해 미니게임 </a:t>
            </a:r>
            <a:r>
              <a:rPr lang="en-US" altLang="ko-KR" sz="1200" dirty="0"/>
              <a:t>1</a:t>
            </a:r>
            <a:r>
              <a:rPr lang="ko-KR" altLang="en-US" sz="1200" dirty="0"/>
              <a:t>메소드와 연결</a:t>
            </a:r>
            <a:endParaRPr lang="en-US" altLang="ko-KR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B91C45-211C-F22C-3444-D78E28339600}"/>
              </a:ext>
            </a:extLst>
          </p:cNvPr>
          <p:cNvCxnSpPr>
            <a:cxnSpLocks/>
          </p:cNvCxnSpPr>
          <p:nvPr/>
        </p:nvCxnSpPr>
        <p:spPr>
          <a:xfrm flipV="1">
            <a:off x="3078760" y="2985420"/>
            <a:ext cx="2021747" cy="1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BC4A04-B103-8CD6-90F1-44A1C46BD274}"/>
              </a:ext>
            </a:extLst>
          </p:cNvPr>
          <p:cNvSpPr txBox="1"/>
          <p:nvPr/>
        </p:nvSpPr>
        <p:spPr>
          <a:xfrm>
            <a:off x="5181708" y="3752601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진행 상황 카운트에 따라 </a:t>
            </a:r>
            <a:r>
              <a:rPr lang="en-US" altLang="ko-KR" sz="1200" dirty="0"/>
              <a:t>switch</a:t>
            </a:r>
            <a:r>
              <a:rPr lang="ko-KR" altLang="en-US" sz="1200" dirty="0"/>
              <a:t>로 전</a:t>
            </a:r>
            <a:r>
              <a:rPr lang="en-US" altLang="ko-KR" sz="1200" dirty="0"/>
              <a:t>/</a:t>
            </a:r>
            <a:r>
              <a:rPr lang="ko-KR" altLang="en-US" sz="1200" dirty="0"/>
              <a:t>중</a:t>
            </a:r>
            <a:r>
              <a:rPr lang="en-US" altLang="ko-KR" sz="1200" dirty="0"/>
              <a:t>/</a:t>
            </a:r>
            <a:r>
              <a:rPr lang="ko-KR" altLang="en-US" sz="1200" dirty="0"/>
              <a:t>후반부 결정</a:t>
            </a:r>
            <a:endParaRPr lang="en-US" altLang="ko-KR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35C166-7F48-6AFD-EA40-5E8DC4E7B6EE}"/>
              </a:ext>
            </a:extLst>
          </p:cNvPr>
          <p:cNvCxnSpPr>
            <a:cxnSpLocks/>
          </p:cNvCxnSpPr>
          <p:nvPr/>
        </p:nvCxnSpPr>
        <p:spPr>
          <a:xfrm flipV="1">
            <a:off x="3078760" y="3877797"/>
            <a:ext cx="2021747" cy="1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391E4F-AB47-9200-DDF6-2A494A9495E8}"/>
              </a:ext>
            </a:extLst>
          </p:cNvPr>
          <p:cNvSpPr txBox="1"/>
          <p:nvPr/>
        </p:nvSpPr>
        <p:spPr>
          <a:xfrm>
            <a:off x="5441766" y="5677280"/>
            <a:ext cx="360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 err="1"/>
              <a:t>지선다</a:t>
            </a:r>
            <a:r>
              <a:rPr lang="ko-KR" altLang="en-US" sz="1200" dirty="0"/>
              <a:t> 문제 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, 3</a:t>
            </a:r>
            <a:r>
              <a:rPr lang="ko-KR" altLang="en-US" sz="1200" dirty="0" err="1"/>
              <a:t>지선다</a:t>
            </a:r>
            <a:r>
              <a:rPr lang="ko-KR" altLang="en-US" sz="1200" dirty="0"/>
              <a:t> 문제 </a:t>
            </a:r>
            <a:r>
              <a:rPr lang="en-US" altLang="ko-KR" sz="1200" dirty="0"/>
              <a:t>2</a:t>
            </a:r>
            <a:r>
              <a:rPr lang="ko-KR" altLang="en-US" sz="1200" dirty="0"/>
              <a:t>개 구성</a:t>
            </a:r>
            <a:endParaRPr lang="en-US" altLang="ko-KR" sz="1200" dirty="0"/>
          </a:p>
          <a:p>
            <a:r>
              <a:rPr lang="ko-KR" altLang="en-US" sz="1200" dirty="0"/>
              <a:t>정답 시 일정한 보상을 얻고</a:t>
            </a:r>
            <a:endParaRPr lang="en-US" altLang="ko-KR" sz="1200" dirty="0"/>
          </a:p>
          <a:p>
            <a:r>
              <a:rPr lang="ko-KR" altLang="en-US" sz="1200" dirty="0"/>
              <a:t>도구에 따라 보너스 보상을 획득</a:t>
            </a: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5B5BCF1-7B50-182A-E1C7-7144A125560D}"/>
              </a:ext>
            </a:extLst>
          </p:cNvPr>
          <p:cNvCxnSpPr>
            <a:cxnSpLocks/>
          </p:cNvCxnSpPr>
          <p:nvPr/>
        </p:nvCxnSpPr>
        <p:spPr>
          <a:xfrm flipV="1">
            <a:off x="3338818" y="5802476"/>
            <a:ext cx="2021747" cy="19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4672C-FBE5-EEEB-621C-B2C70422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838699"/>
            <a:ext cx="4406150" cy="4156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2975E-A92F-85EA-9539-968346BF8797}"/>
              </a:ext>
            </a:extLst>
          </p:cNvPr>
          <p:cNvSpPr txBox="1"/>
          <p:nvPr/>
        </p:nvSpPr>
        <p:spPr>
          <a:xfrm>
            <a:off x="5099744" y="2967335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오답 시 생명인 나뭇가지 감소</a:t>
            </a:r>
            <a:endParaRPr lang="en-US" altLang="ko-KR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E40A7E-DFD4-CACB-473E-0C28A323393F}"/>
              </a:ext>
            </a:extLst>
          </p:cNvPr>
          <p:cNvCxnSpPr>
            <a:cxnSpLocks/>
          </p:cNvCxnSpPr>
          <p:nvPr/>
        </p:nvCxnSpPr>
        <p:spPr>
          <a:xfrm>
            <a:off x="2753516" y="3092531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7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8A6363-C923-34FF-9577-6BB6694D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1" y="2104345"/>
            <a:ext cx="4518371" cy="2165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80E1B-DCED-AFBE-F7B2-D0DBE6D2B6F2}"/>
              </a:ext>
            </a:extLst>
          </p:cNvPr>
          <p:cNvSpPr txBox="1"/>
          <p:nvPr/>
        </p:nvSpPr>
        <p:spPr>
          <a:xfrm>
            <a:off x="5053070" y="3429000"/>
            <a:ext cx="3603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진행 상황 카운트 </a:t>
            </a:r>
            <a:r>
              <a:rPr lang="en-US" altLang="ko-KR" sz="1200" dirty="0"/>
              <a:t>+ 10 </a:t>
            </a:r>
            <a:r>
              <a:rPr lang="ko-KR" altLang="en-US" sz="1200" dirty="0"/>
              <a:t>하고 다시 </a:t>
            </a:r>
            <a:r>
              <a:rPr lang="en-US" altLang="ko-KR" sz="1200" dirty="0" err="1"/>
              <a:t>TalkwithTree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메소드로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  <a:p>
            <a:r>
              <a:rPr lang="ko-KR" altLang="en-US" sz="1200" dirty="0"/>
              <a:t>여기서 진행도에 따라 </a:t>
            </a:r>
            <a:r>
              <a:rPr lang="en-US" altLang="ko-KR" sz="1200" dirty="0" err="1"/>
              <a:t>switc</a:t>
            </a:r>
            <a:r>
              <a:rPr lang="ko-KR" altLang="en-US" sz="1200" dirty="0"/>
              <a:t>문에 들어가 </a:t>
            </a:r>
            <a:endParaRPr lang="en-US" altLang="ko-KR" sz="1200" dirty="0"/>
          </a:p>
          <a:p>
            <a:r>
              <a:rPr lang="ko-KR" altLang="en-US" sz="1200" dirty="0"/>
              <a:t>전</a:t>
            </a:r>
            <a:r>
              <a:rPr lang="en-US" altLang="ko-KR" sz="1200" dirty="0"/>
              <a:t>/</a:t>
            </a:r>
            <a:r>
              <a:rPr lang="ko-KR" altLang="en-US" sz="1200" dirty="0"/>
              <a:t>중</a:t>
            </a:r>
            <a:r>
              <a:rPr lang="en-US" altLang="ko-KR" sz="1200" dirty="0"/>
              <a:t>/</a:t>
            </a:r>
            <a:r>
              <a:rPr lang="ko-KR" altLang="en-US" sz="1200" dirty="0"/>
              <a:t>후반부 결정</a:t>
            </a:r>
            <a:endParaRPr lang="en-US" altLang="ko-KR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C4B67A-3FC2-C238-6DBE-B8A31BA5985D}"/>
              </a:ext>
            </a:extLst>
          </p:cNvPr>
          <p:cNvCxnSpPr>
            <a:cxnSpLocks/>
          </p:cNvCxnSpPr>
          <p:nvPr/>
        </p:nvCxnSpPr>
        <p:spPr>
          <a:xfrm>
            <a:off x="2706842" y="3554196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9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기획대비 구현정도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기획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E7605F-5B35-C4CB-8127-485FDFD256A2}"/>
              </a:ext>
            </a:extLst>
          </p:cNvPr>
          <p:cNvGrpSpPr/>
          <p:nvPr/>
        </p:nvGrpSpPr>
        <p:grpSpPr>
          <a:xfrm>
            <a:off x="291189" y="1258320"/>
            <a:ext cx="8749633" cy="5196821"/>
            <a:chOff x="291189" y="1258320"/>
            <a:chExt cx="8749633" cy="51968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D6B817-1196-73D9-AB65-DD5B5D4D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52382" y="1701891"/>
              <a:ext cx="3548574" cy="266143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5737AF-DA0F-F192-EBC1-A86FB2AB2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552" y="1258322"/>
              <a:ext cx="2648810" cy="354857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BEE64C-7224-7719-11A2-D607F14E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868" y="1258322"/>
              <a:ext cx="2744096" cy="35485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96194F-8778-79B3-2F7D-1F55FD77E7EE}"/>
                </a:ext>
              </a:extLst>
            </p:cNvPr>
            <p:cNvSpPr txBox="1"/>
            <p:nvPr/>
          </p:nvSpPr>
          <p:spPr>
            <a:xfrm>
              <a:off x="727781" y="4806892"/>
              <a:ext cx="1971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현진우 팀원의 </a:t>
              </a:r>
              <a:r>
                <a:rPr lang="en-US" altLang="ko-KR" sz="1200" dirty="0"/>
                <a:t>“</a:t>
              </a:r>
              <a:r>
                <a:rPr lang="ko-KR" altLang="en-US" sz="1200" dirty="0" err="1"/>
                <a:t>알키우기</a:t>
              </a:r>
              <a:r>
                <a:rPr lang="en-US" altLang="ko-KR" sz="1200" dirty="0"/>
                <a:t>”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0D35A1-9199-8C05-9CC8-5235B4973C2D}"/>
                </a:ext>
              </a:extLst>
            </p:cNvPr>
            <p:cNvSpPr txBox="1"/>
            <p:nvPr/>
          </p:nvSpPr>
          <p:spPr>
            <a:xfrm>
              <a:off x="3586293" y="4806892"/>
              <a:ext cx="2179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최우정</a:t>
              </a:r>
              <a:r>
                <a:rPr lang="ko-KR" altLang="en-US" sz="1200" dirty="0"/>
                <a:t> 팀원의 </a:t>
              </a:r>
              <a:r>
                <a:rPr lang="en-US" altLang="ko-KR" sz="1200" dirty="0"/>
                <a:t>“</a:t>
              </a:r>
              <a:r>
                <a:rPr lang="ko-KR" altLang="en-US" sz="1200" dirty="0"/>
                <a:t>나무 키우기</a:t>
              </a:r>
              <a:r>
                <a:rPr lang="en-US" altLang="ko-KR" sz="1200" dirty="0"/>
                <a:t>”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C120AF-0CEC-EEDE-D13A-8B78BEDD456D}"/>
                </a:ext>
              </a:extLst>
            </p:cNvPr>
            <p:cNvSpPr txBox="1"/>
            <p:nvPr/>
          </p:nvSpPr>
          <p:spPr>
            <a:xfrm>
              <a:off x="6102427" y="4806892"/>
              <a:ext cx="2938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정호용 팀원의 </a:t>
              </a:r>
              <a:r>
                <a:rPr lang="en-US" altLang="ko-KR" sz="1200" dirty="0"/>
                <a:t>“</a:t>
              </a:r>
              <a:r>
                <a:rPr lang="ko-KR" altLang="en-US" sz="1200" dirty="0"/>
                <a:t>국민대에서 살아남기</a:t>
              </a:r>
              <a:r>
                <a:rPr lang="en-US" altLang="ko-KR" sz="1200" dirty="0"/>
                <a:t>”</a:t>
              </a:r>
              <a:endParaRPr lang="ko-KR" altLang="en-US" sz="12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2C6600A-ADC2-95A9-C8D5-DA71FFD0A266}"/>
                </a:ext>
              </a:extLst>
            </p:cNvPr>
            <p:cNvSpPr/>
            <p:nvPr/>
          </p:nvSpPr>
          <p:spPr>
            <a:xfrm>
              <a:off x="4146932" y="5298771"/>
              <a:ext cx="1020687" cy="277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주제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2A43A6-BD81-DA5B-66BF-23F255B5DD82}"/>
                </a:ext>
              </a:extLst>
            </p:cNvPr>
            <p:cNvSpPr/>
            <p:nvPr/>
          </p:nvSpPr>
          <p:spPr>
            <a:xfrm>
              <a:off x="1198374" y="5282271"/>
              <a:ext cx="1020687" cy="277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진행방식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DA6A996-D3AD-2F7F-2622-9C4DC1D79EA3}"/>
                </a:ext>
              </a:extLst>
            </p:cNvPr>
            <p:cNvSpPr/>
            <p:nvPr/>
          </p:nvSpPr>
          <p:spPr>
            <a:xfrm>
              <a:off x="7079705" y="5298771"/>
              <a:ext cx="1020687" cy="277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</a:rPr>
                <a:t>엔딩방식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F959681-06EB-8340-DD36-36134535B42D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1708718" y="5083891"/>
              <a:ext cx="4770" cy="19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498019F-D3DC-6D36-9E02-9C9A1F440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027" y="5083891"/>
              <a:ext cx="4770" cy="19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FC0D3F4-3B58-5F33-E782-71384DED5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1433" y="5083891"/>
              <a:ext cx="4770" cy="198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971C356-113A-75C1-5AB8-0C148385881A}"/>
                </a:ext>
              </a:extLst>
            </p:cNvPr>
            <p:cNvCxnSpPr>
              <a:cxnSpLocks/>
            </p:cNvCxnSpPr>
            <p:nvPr/>
          </p:nvCxnSpPr>
          <p:spPr>
            <a:xfrm>
              <a:off x="1713487" y="5589212"/>
              <a:ext cx="2699122" cy="350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51E002F-6B60-244A-7419-D1F97B9F94C9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 flipH="1">
              <a:off x="4941116" y="5575771"/>
              <a:ext cx="2648933" cy="363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7519C81-9F73-BAA5-C233-A77A3E80F29A}"/>
                </a:ext>
              </a:extLst>
            </p:cNvPr>
            <p:cNvCxnSpPr>
              <a:cxnSpLocks/>
            </p:cNvCxnSpPr>
            <p:nvPr/>
          </p:nvCxnSpPr>
          <p:spPr>
            <a:xfrm>
              <a:off x="4667797" y="5605712"/>
              <a:ext cx="6680" cy="276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5EEA44E-91B9-17FF-712F-EA856AED700E}"/>
                </a:ext>
              </a:extLst>
            </p:cNvPr>
            <p:cNvSpPr/>
            <p:nvPr/>
          </p:nvSpPr>
          <p:spPr>
            <a:xfrm>
              <a:off x="3821762" y="6001608"/>
              <a:ext cx="1705430" cy="45353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나무 키우기 기획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49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(Progress2.java)</a:t>
            </a:r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7CA0E9E-7DE9-5F2D-C64E-5C7F0500CC6B}"/>
              </a:ext>
            </a:extLst>
          </p:cNvPr>
          <p:cNvGrpSpPr/>
          <p:nvPr/>
        </p:nvGrpSpPr>
        <p:grpSpPr>
          <a:xfrm>
            <a:off x="440267" y="1344475"/>
            <a:ext cx="8368715" cy="4550836"/>
            <a:chOff x="440267" y="1344475"/>
            <a:chExt cx="8368715" cy="4550836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2B7F3D1-7C71-3A66-CFE7-1147C42744E8}"/>
                </a:ext>
              </a:extLst>
            </p:cNvPr>
            <p:cNvGrpSpPr/>
            <p:nvPr/>
          </p:nvGrpSpPr>
          <p:grpSpPr>
            <a:xfrm>
              <a:off x="440267" y="1344475"/>
              <a:ext cx="8368715" cy="4550836"/>
              <a:chOff x="440267" y="1344475"/>
              <a:chExt cx="8368715" cy="455083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0C392A7-8A87-747A-BB99-1CFA01F5A57F}"/>
                  </a:ext>
                </a:extLst>
              </p:cNvPr>
              <p:cNvGrpSpPr/>
              <p:nvPr/>
            </p:nvGrpSpPr>
            <p:grpSpPr>
              <a:xfrm>
                <a:off x="440267" y="1344475"/>
                <a:ext cx="8368715" cy="4550836"/>
                <a:chOff x="291191" y="2098100"/>
                <a:chExt cx="8368715" cy="4550836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147F2F33-0DE2-29F7-72E1-5B5A3FDCA992}"/>
                    </a:ext>
                  </a:extLst>
                </p:cNvPr>
                <p:cNvGrpSpPr/>
                <p:nvPr/>
              </p:nvGrpSpPr>
              <p:grpSpPr>
                <a:xfrm>
                  <a:off x="291191" y="2098100"/>
                  <a:ext cx="8368715" cy="4511376"/>
                  <a:chOff x="291191" y="2128664"/>
                  <a:chExt cx="8368715" cy="4511376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DCDF8FC4-971D-21DA-C36D-39B137434267}"/>
                      </a:ext>
                    </a:extLst>
                  </p:cNvPr>
                  <p:cNvSpPr/>
                  <p:nvPr/>
                </p:nvSpPr>
                <p:spPr>
                  <a:xfrm>
                    <a:off x="291191" y="2128664"/>
                    <a:ext cx="8368715" cy="45113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6B45C97-4E71-38D9-5215-26C012E7E125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91" y="2195475"/>
                    <a:ext cx="278388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class Progress 2 extends</a:t>
                    </a:r>
                    <a:r>
                      <a:rPr lang="ko-KR" altLang="en-US" sz="1200" dirty="0"/>
                      <a:t> </a:t>
                    </a:r>
                    <a:r>
                      <a:rPr lang="en-US" altLang="ko-KR" sz="1200" dirty="0"/>
                      <a:t>Progress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330608F-5ACA-F649-2B0F-EFE4724F9B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41879" y="2370003"/>
                    <a:ext cx="16404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ko-KR" altLang="en-US" sz="1200" dirty="0"/>
                      <a:t>필드</a:t>
                    </a:r>
                    <a:r>
                      <a:rPr lang="en-US" altLang="ko-KR" sz="1200" dirty="0"/>
                      <a:t>/</a:t>
                    </a:r>
                    <a:r>
                      <a:rPr lang="ko-KR" altLang="en-US" sz="1200" dirty="0"/>
                      <a:t>객체</a:t>
                    </a:r>
                    <a:endParaRPr lang="en-US" altLang="ko-KR" sz="1200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35B69A0-48F1-2498-84A4-BA0C756AA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047254" y="2375647"/>
                    <a:ext cx="16404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/>
                      <a:t>메소드</a:t>
                    </a:r>
                    <a:endParaRPr lang="en-US" altLang="ko-KR" sz="1200" dirty="0"/>
                  </a:p>
                </p:txBody>
              </p:sp>
            </p:grp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AC036E90-3572-258A-EA97-3350B7063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5667" y="2137560"/>
                  <a:ext cx="0" cy="451137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7D46B37-8A05-60A0-21AD-10933E09E6DA}"/>
                  </a:ext>
                </a:extLst>
              </p:cNvPr>
              <p:cNvGrpSpPr/>
              <p:nvPr/>
            </p:nvGrpSpPr>
            <p:grpSpPr>
              <a:xfrm>
                <a:off x="6840133" y="1705989"/>
                <a:ext cx="1640479" cy="647223"/>
                <a:chOff x="291191" y="2375647"/>
                <a:chExt cx="8368715" cy="4130714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63A8E52-49F6-5758-0E7D-FAEC8AE9D765}"/>
                    </a:ext>
                  </a:extLst>
                </p:cNvPr>
                <p:cNvSpPr/>
                <p:nvPr/>
              </p:nvSpPr>
              <p:spPr>
                <a:xfrm>
                  <a:off x="291191" y="2375647"/>
                  <a:ext cx="8368715" cy="4130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504F7AD-0992-ECD1-22E1-7DB539C6DD9B}"/>
                    </a:ext>
                  </a:extLst>
                </p:cNvPr>
                <p:cNvSpPr txBox="1"/>
                <p:nvPr/>
              </p:nvSpPr>
              <p:spPr>
                <a:xfrm>
                  <a:off x="291191" y="2375647"/>
                  <a:ext cx="7591264" cy="294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Second()</a:t>
                  </a:r>
                </a:p>
                <a:p>
                  <a:r>
                    <a:rPr lang="ko-KR" altLang="en-US" sz="1200" dirty="0"/>
                    <a:t>중반부 진행단계</a:t>
                  </a:r>
                  <a:endParaRPr lang="en-US" altLang="ko-KR" sz="1200" dirty="0"/>
                </a:p>
              </p:txBody>
            </p:sp>
          </p:grp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1415E00-FC2B-9F77-01F0-156FA986E539}"/>
                </a:ext>
              </a:extLst>
            </p:cNvPr>
            <p:cNvSpPr txBox="1"/>
            <p:nvPr/>
          </p:nvSpPr>
          <p:spPr>
            <a:xfrm>
              <a:off x="1020635" y="2170204"/>
              <a:ext cx="3603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Progress </a:t>
              </a:r>
              <a:r>
                <a:rPr lang="ko-KR" altLang="en-US" sz="1200" dirty="0"/>
                <a:t>클래스 상속</a:t>
              </a:r>
              <a:r>
                <a:rPr lang="en-US" altLang="ko-KR" sz="1200" dirty="0"/>
                <a:t>-&gt;</a:t>
              </a:r>
              <a:r>
                <a:rPr lang="ko-KR" altLang="en-US" sz="1200" dirty="0"/>
                <a:t>별도의 필드 및 객체 추가 생성은 없음</a:t>
              </a:r>
              <a:endParaRPr lang="en-US" altLang="ko-KR" sz="1200" dirty="0"/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B98E6FE-2270-AD49-A2C6-933DE12DD933}"/>
                </a:ext>
              </a:extLst>
            </p:cNvPr>
            <p:cNvCxnSpPr>
              <a:cxnSpLocks/>
            </p:cNvCxnSpPr>
            <p:nvPr/>
          </p:nvCxnSpPr>
          <p:spPr>
            <a:xfrm>
              <a:off x="815788" y="1714471"/>
              <a:ext cx="576784" cy="38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2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1FC51-3DAB-1D99-A8D8-D314145A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703008"/>
            <a:ext cx="4861872" cy="3833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6FC70-4BBF-9477-1C75-48D167485114}"/>
              </a:ext>
            </a:extLst>
          </p:cNvPr>
          <p:cNvSpPr txBox="1"/>
          <p:nvPr/>
        </p:nvSpPr>
        <p:spPr>
          <a:xfrm>
            <a:off x="5451215" y="3013501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문제 및 정답 처리는 전반부와 동일</a:t>
            </a:r>
            <a:endParaRPr lang="en-US" altLang="ko-KR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E0CE68-1F8F-9BDE-6506-8C380FD048E2}"/>
              </a:ext>
            </a:extLst>
          </p:cNvPr>
          <p:cNvCxnSpPr>
            <a:cxnSpLocks/>
          </p:cNvCxnSpPr>
          <p:nvPr/>
        </p:nvCxnSpPr>
        <p:spPr>
          <a:xfrm>
            <a:off x="3104987" y="3138697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59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06994-96C6-911A-365F-FEF6D379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31" y="1837189"/>
            <a:ext cx="4656332" cy="3800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2D285-9E4C-C005-35E7-BC636416BBE8}"/>
              </a:ext>
            </a:extLst>
          </p:cNvPr>
          <p:cNvSpPr txBox="1"/>
          <p:nvPr/>
        </p:nvSpPr>
        <p:spPr>
          <a:xfrm>
            <a:off x="4301923" y="5010081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현재까지 얻은 능력치를 보여주는 스코어보드</a:t>
            </a:r>
            <a:endParaRPr lang="en-US" altLang="ko-KR" sz="1200" dirty="0"/>
          </a:p>
          <a:p>
            <a:r>
              <a:rPr lang="ko-KR" altLang="en-US" sz="1200" dirty="0"/>
              <a:t>메소드 호출</a:t>
            </a:r>
            <a:endParaRPr lang="en-US" altLang="ko-KR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F0ABB16-72D3-E4C7-0E66-CF633A88A2F5}"/>
              </a:ext>
            </a:extLst>
          </p:cNvPr>
          <p:cNvCxnSpPr>
            <a:cxnSpLocks/>
          </p:cNvCxnSpPr>
          <p:nvPr/>
        </p:nvCxnSpPr>
        <p:spPr>
          <a:xfrm>
            <a:off x="1955695" y="5135277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F458DD-29FF-E935-CAC9-2796EA66E130}"/>
              </a:ext>
            </a:extLst>
          </p:cNvPr>
          <p:cNvSpPr txBox="1"/>
          <p:nvPr/>
        </p:nvSpPr>
        <p:spPr>
          <a:xfrm>
            <a:off x="4301923" y="5512206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생명인 나뭇가지 개수가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실패 엔딩 호출</a:t>
            </a:r>
            <a:endParaRPr lang="en-US" altLang="ko-KR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2DE9E1-DC4E-C727-48E4-845B2A849D6A}"/>
              </a:ext>
            </a:extLst>
          </p:cNvPr>
          <p:cNvCxnSpPr>
            <a:cxnSpLocks/>
          </p:cNvCxnSpPr>
          <p:nvPr/>
        </p:nvCxnSpPr>
        <p:spPr>
          <a:xfrm>
            <a:off x="1955695" y="5471746"/>
            <a:ext cx="2265027" cy="16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9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F5174-FCBF-608E-17C2-BBADA049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23257"/>
            <a:ext cx="3332471" cy="397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E8B38-BE7E-9A92-BED6-006E32B51CC3}"/>
              </a:ext>
            </a:extLst>
          </p:cNvPr>
          <p:cNvSpPr txBox="1"/>
          <p:nvPr/>
        </p:nvSpPr>
        <p:spPr>
          <a:xfrm>
            <a:off x="4653201" y="3223225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 </a:t>
            </a:r>
            <a:r>
              <a:rPr lang="en-US" altLang="ko-KR" sz="1200" dirty="0"/>
              <a:t>2 </a:t>
            </a:r>
            <a:r>
              <a:rPr lang="ko-KR" altLang="en-US" sz="1200" dirty="0"/>
              <a:t>클래스 호출</a:t>
            </a:r>
            <a:endParaRPr lang="en-US" altLang="ko-KR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EC95D5-B590-344C-2E6F-2D905ECC28CF}"/>
              </a:ext>
            </a:extLst>
          </p:cNvPr>
          <p:cNvCxnSpPr>
            <a:cxnSpLocks/>
          </p:cNvCxnSpPr>
          <p:nvPr/>
        </p:nvCxnSpPr>
        <p:spPr>
          <a:xfrm>
            <a:off x="2306973" y="3348421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1E8217-DB5E-F58B-17FC-D63D505F5680}"/>
              </a:ext>
            </a:extLst>
          </p:cNvPr>
          <p:cNvSpPr txBox="1"/>
          <p:nvPr/>
        </p:nvSpPr>
        <p:spPr>
          <a:xfrm>
            <a:off x="4653201" y="4878117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 </a:t>
            </a:r>
            <a:r>
              <a:rPr lang="en-US" altLang="ko-KR" sz="1200" dirty="0"/>
              <a:t>3 </a:t>
            </a:r>
            <a:r>
              <a:rPr lang="ko-KR" altLang="en-US" sz="1200" dirty="0"/>
              <a:t>클래스 호출</a:t>
            </a:r>
            <a:endParaRPr lang="en-US" altLang="ko-KR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BC7681-4F76-3F8E-E50F-6B39CED7E6B6}"/>
              </a:ext>
            </a:extLst>
          </p:cNvPr>
          <p:cNvCxnSpPr>
            <a:cxnSpLocks/>
          </p:cNvCxnSpPr>
          <p:nvPr/>
        </p:nvCxnSpPr>
        <p:spPr>
          <a:xfrm flipV="1">
            <a:off x="2306973" y="5016617"/>
            <a:ext cx="2265027" cy="62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8D2355-1892-EC2C-9486-8CDA75BDF421}"/>
              </a:ext>
            </a:extLst>
          </p:cNvPr>
          <p:cNvSpPr txBox="1"/>
          <p:nvPr/>
        </p:nvSpPr>
        <p:spPr>
          <a:xfrm>
            <a:off x="4734288" y="5741791"/>
            <a:ext cx="3603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진행 상황 카운트 </a:t>
            </a:r>
            <a:r>
              <a:rPr lang="en-US" altLang="ko-KR" sz="1200" dirty="0"/>
              <a:t>+ 10 </a:t>
            </a:r>
            <a:r>
              <a:rPr lang="ko-KR" altLang="en-US" sz="1200" dirty="0"/>
              <a:t>하고 다시 </a:t>
            </a:r>
            <a:r>
              <a:rPr lang="en-US" altLang="ko-KR" sz="1200" dirty="0" err="1"/>
              <a:t>TalkwithTree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메소드로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  <a:p>
            <a:r>
              <a:rPr lang="ko-KR" altLang="en-US" sz="1200" dirty="0"/>
              <a:t>여기서 진행도에 따라 </a:t>
            </a:r>
            <a:r>
              <a:rPr lang="en-US" altLang="ko-KR" sz="1200" dirty="0" err="1"/>
              <a:t>switc</a:t>
            </a:r>
            <a:r>
              <a:rPr lang="ko-KR" altLang="en-US" sz="1200" dirty="0"/>
              <a:t>문에 들어가 </a:t>
            </a:r>
            <a:endParaRPr lang="en-US" altLang="ko-KR" sz="1200" dirty="0"/>
          </a:p>
          <a:p>
            <a:r>
              <a:rPr lang="ko-KR" altLang="en-US" sz="1200" dirty="0"/>
              <a:t>전</a:t>
            </a:r>
            <a:r>
              <a:rPr lang="en-US" altLang="ko-KR" sz="1200" dirty="0"/>
              <a:t>/</a:t>
            </a:r>
            <a:r>
              <a:rPr lang="ko-KR" altLang="en-US" sz="1200" dirty="0"/>
              <a:t>중</a:t>
            </a:r>
            <a:r>
              <a:rPr lang="en-US" altLang="ko-KR" sz="1200" dirty="0"/>
              <a:t>/</a:t>
            </a:r>
            <a:r>
              <a:rPr lang="ko-KR" altLang="en-US" sz="1200" dirty="0"/>
              <a:t>후반부 결정</a:t>
            </a:r>
            <a:endParaRPr lang="en-US" altLang="ko-KR" sz="1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DA3EBA-ABCE-6434-11C9-0673029AD2E7}"/>
              </a:ext>
            </a:extLst>
          </p:cNvPr>
          <p:cNvCxnSpPr>
            <a:cxnSpLocks/>
          </p:cNvCxnSpPr>
          <p:nvPr/>
        </p:nvCxnSpPr>
        <p:spPr>
          <a:xfrm>
            <a:off x="2388060" y="5866987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608AEB-B164-AD24-6545-B8C8EC6B9CEB}"/>
              </a:ext>
            </a:extLst>
          </p:cNvPr>
          <p:cNvSpPr txBox="1"/>
          <p:nvPr/>
        </p:nvSpPr>
        <p:spPr>
          <a:xfrm>
            <a:off x="4734288" y="3834281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단계마다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초씩</a:t>
            </a:r>
            <a:r>
              <a:rPr lang="ko-KR" altLang="en-US" sz="1200" dirty="0"/>
              <a:t> 정지해 너무 빠른 플레이 방지</a:t>
            </a:r>
            <a:endParaRPr lang="en-US" altLang="ko-KR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FD2B3-3DDF-A924-9843-31736C172554}"/>
              </a:ext>
            </a:extLst>
          </p:cNvPr>
          <p:cNvCxnSpPr>
            <a:cxnSpLocks/>
          </p:cNvCxnSpPr>
          <p:nvPr/>
        </p:nvCxnSpPr>
        <p:spPr>
          <a:xfrm>
            <a:off x="2388060" y="3972781"/>
            <a:ext cx="2265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2F42D5-1CF3-7DC7-0B88-7A5EF9F1D108}"/>
              </a:ext>
            </a:extLst>
          </p:cNvPr>
          <p:cNvSpPr txBox="1"/>
          <p:nvPr/>
        </p:nvSpPr>
        <p:spPr>
          <a:xfrm>
            <a:off x="4797160" y="3445158"/>
            <a:ext cx="4584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현재까지 얻은 미니게임 점수를 보여주는 스코어보드</a:t>
            </a:r>
            <a:endParaRPr lang="en-US" altLang="ko-KR" sz="1100" dirty="0"/>
          </a:p>
          <a:p>
            <a:r>
              <a:rPr lang="ko-KR" altLang="en-US" sz="1100" dirty="0"/>
              <a:t>메소드 호출</a:t>
            </a:r>
            <a:endParaRPr lang="en-US" altLang="ko-KR" sz="11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856745-C53E-71C3-618F-046436AC3E42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88060" y="3660602"/>
            <a:ext cx="2409100" cy="21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82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(Progress3.java)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42041B-3CB4-3EDE-3DDD-8181003D39A9}"/>
              </a:ext>
            </a:extLst>
          </p:cNvPr>
          <p:cNvGrpSpPr/>
          <p:nvPr/>
        </p:nvGrpSpPr>
        <p:grpSpPr>
          <a:xfrm>
            <a:off x="440267" y="1344475"/>
            <a:ext cx="8368715" cy="4550836"/>
            <a:chOff x="440267" y="1344475"/>
            <a:chExt cx="8368715" cy="455083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6A27239-452E-6740-08C1-906564B16732}"/>
                </a:ext>
              </a:extLst>
            </p:cNvPr>
            <p:cNvGrpSpPr/>
            <p:nvPr/>
          </p:nvGrpSpPr>
          <p:grpSpPr>
            <a:xfrm>
              <a:off x="440267" y="1344475"/>
              <a:ext cx="8368715" cy="4550836"/>
              <a:chOff x="440267" y="1344475"/>
              <a:chExt cx="8368715" cy="4550836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2925C02-C48A-AC59-0E4E-15A55530D414}"/>
                  </a:ext>
                </a:extLst>
              </p:cNvPr>
              <p:cNvGrpSpPr/>
              <p:nvPr/>
            </p:nvGrpSpPr>
            <p:grpSpPr>
              <a:xfrm>
                <a:off x="440267" y="1344475"/>
                <a:ext cx="8368715" cy="4550836"/>
                <a:chOff x="291191" y="2098100"/>
                <a:chExt cx="8368715" cy="455083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2D6CA7F6-65E0-0603-4783-D65363C42FC6}"/>
                    </a:ext>
                  </a:extLst>
                </p:cNvPr>
                <p:cNvGrpSpPr/>
                <p:nvPr/>
              </p:nvGrpSpPr>
              <p:grpSpPr>
                <a:xfrm>
                  <a:off x="291191" y="2098100"/>
                  <a:ext cx="8368715" cy="4511376"/>
                  <a:chOff x="291191" y="2128664"/>
                  <a:chExt cx="8368715" cy="4511376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E68027EF-A0C5-BA99-3C3E-83B8F07DD066}"/>
                      </a:ext>
                    </a:extLst>
                  </p:cNvPr>
                  <p:cNvSpPr/>
                  <p:nvPr/>
                </p:nvSpPr>
                <p:spPr>
                  <a:xfrm>
                    <a:off x="291191" y="2128664"/>
                    <a:ext cx="8368715" cy="45113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6AF0E2CB-33A3-D2EE-B8C0-54F9133F5A09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91" y="2195475"/>
                    <a:ext cx="278388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/>
                      <a:t>class Progress 3 extends</a:t>
                    </a:r>
                    <a:r>
                      <a:rPr lang="ko-KR" altLang="en-US" sz="1200" dirty="0"/>
                      <a:t> </a:t>
                    </a:r>
                    <a:r>
                      <a:rPr lang="en-US" altLang="ko-KR" sz="1200" dirty="0"/>
                      <a:t>Progress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5510181-C6AF-F564-4803-A83704155F98}"/>
                      </a:ext>
                    </a:extLst>
                  </p:cNvPr>
                  <p:cNvSpPr txBox="1"/>
                  <p:nvPr/>
                </p:nvSpPr>
                <p:spPr>
                  <a:xfrm>
                    <a:off x="3341879" y="2370003"/>
                    <a:ext cx="16404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ko-KR" altLang="en-US" sz="1200" dirty="0"/>
                      <a:t>필드</a:t>
                    </a:r>
                    <a:r>
                      <a:rPr lang="en-US" altLang="ko-KR" sz="1200" dirty="0"/>
                      <a:t>/</a:t>
                    </a:r>
                    <a:r>
                      <a:rPr lang="ko-KR" altLang="en-US" sz="1200" dirty="0"/>
                      <a:t>객체</a:t>
                    </a:r>
                    <a:endParaRPr lang="en-US" altLang="ko-KR" sz="1200" dirty="0"/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EE825A6-E284-33B5-D3D2-05CBF26BF978}"/>
                      </a:ext>
                    </a:extLst>
                  </p:cNvPr>
                  <p:cNvSpPr txBox="1"/>
                  <p:nvPr/>
                </p:nvSpPr>
                <p:spPr>
                  <a:xfrm>
                    <a:off x="5047254" y="2375647"/>
                    <a:ext cx="16404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/>
                      <a:t>메소드</a:t>
                    </a:r>
                    <a:endParaRPr lang="en-US" altLang="ko-KR" sz="1200" dirty="0"/>
                  </a:p>
                </p:txBody>
              </p:sp>
            </p:grp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B659CB30-99F7-DDF2-B05C-A264D0B74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5667" y="2137560"/>
                  <a:ext cx="0" cy="451137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EF5AA45-BEA2-8119-B7CE-CF504AD6A345}"/>
                  </a:ext>
                </a:extLst>
              </p:cNvPr>
              <p:cNvGrpSpPr/>
              <p:nvPr/>
            </p:nvGrpSpPr>
            <p:grpSpPr>
              <a:xfrm>
                <a:off x="6840133" y="1705989"/>
                <a:ext cx="1640479" cy="1470402"/>
                <a:chOff x="291191" y="2375647"/>
                <a:chExt cx="8368715" cy="9384416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1BD20DD-7AB0-86FC-5974-B85A4D3FC0D3}"/>
                    </a:ext>
                  </a:extLst>
                </p:cNvPr>
                <p:cNvSpPr/>
                <p:nvPr/>
              </p:nvSpPr>
              <p:spPr>
                <a:xfrm>
                  <a:off x="291191" y="2375647"/>
                  <a:ext cx="8368715" cy="4130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D9B6248-CCEF-AE57-F79D-5BAC8924C387}"/>
                    </a:ext>
                  </a:extLst>
                </p:cNvPr>
                <p:cNvSpPr txBox="1"/>
                <p:nvPr/>
              </p:nvSpPr>
              <p:spPr>
                <a:xfrm>
                  <a:off x="291191" y="2375647"/>
                  <a:ext cx="7591264" cy="294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Third()</a:t>
                  </a:r>
                </a:p>
                <a:p>
                  <a:r>
                    <a:rPr lang="ko-KR" altLang="en-US" sz="1200" dirty="0"/>
                    <a:t>후반부 진행단계</a:t>
                  </a:r>
                  <a:endParaRPr lang="en-US" altLang="ko-KR" sz="1200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4B8E5F10-E2F1-C5CF-E076-65B00AC13293}"/>
                    </a:ext>
                  </a:extLst>
                </p:cNvPr>
                <p:cNvSpPr/>
                <p:nvPr/>
              </p:nvSpPr>
              <p:spPr>
                <a:xfrm>
                  <a:off x="291191" y="7629349"/>
                  <a:ext cx="8368715" cy="41307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E638717-6DA8-21B6-A242-89BFFABDB2E3}"/>
                    </a:ext>
                  </a:extLst>
                </p:cNvPr>
                <p:cNvSpPr txBox="1"/>
                <p:nvPr/>
              </p:nvSpPr>
              <p:spPr>
                <a:xfrm>
                  <a:off x="291191" y="7629349"/>
                  <a:ext cx="7591264" cy="2946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err="1"/>
                    <a:t>MakeScore</a:t>
                  </a:r>
                  <a:r>
                    <a:rPr lang="en-US" altLang="ko-KR" sz="1200" dirty="0"/>
                    <a:t>()</a:t>
                  </a:r>
                </a:p>
                <a:p>
                  <a:r>
                    <a:rPr lang="ko-KR" altLang="en-US" sz="1200" dirty="0"/>
                    <a:t>최종점수 계산</a:t>
                  </a:r>
                  <a:endParaRPr lang="en-US" altLang="ko-KR" sz="1200" dirty="0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568C8CA-15A0-49DE-71C5-0723C9E7DBCF}"/>
                </a:ext>
              </a:extLst>
            </p:cNvPr>
            <p:cNvSpPr txBox="1"/>
            <p:nvPr/>
          </p:nvSpPr>
          <p:spPr>
            <a:xfrm>
              <a:off x="1020635" y="2170204"/>
              <a:ext cx="3603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Progress </a:t>
              </a:r>
              <a:r>
                <a:rPr lang="ko-KR" altLang="en-US" sz="1200" dirty="0"/>
                <a:t>클래스 상속</a:t>
              </a:r>
              <a:r>
                <a:rPr lang="en-US" altLang="ko-KR" sz="1200" dirty="0"/>
                <a:t>-&gt;</a:t>
              </a:r>
              <a:r>
                <a:rPr lang="ko-KR" altLang="en-US" sz="1200" dirty="0"/>
                <a:t>별도의 필드 및 객체 추가 생성은 없음</a:t>
              </a:r>
              <a:endParaRPr lang="en-US" altLang="ko-KR" sz="1200" dirty="0"/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0CE2AB4-D253-B795-2481-6471B787A5B6}"/>
                </a:ext>
              </a:extLst>
            </p:cNvPr>
            <p:cNvCxnSpPr>
              <a:cxnSpLocks/>
            </p:cNvCxnSpPr>
            <p:nvPr/>
          </p:nvCxnSpPr>
          <p:spPr>
            <a:xfrm>
              <a:off x="815788" y="1714471"/>
              <a:ext cx="576784" cy="38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38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8C9F8-A8B4-4FEF-3EDD-D9674517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851383"/>
            <a:ext cx="4731479" cy="3806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F4B77-19F9-CAD9-C651-EC92B852D116}"/>
              </a:ext>
            </a:extLst>
          </p:cNvPr>
          <p:cNvSpPr txBox="1"/>
          <p:nvPr/>
        </p:nvSpPr>
        <p:spPr>
          <a:xfrm>
            <a:off x="4653201" y="3223225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및 정답 처리는 전반부와 동일</a:t>
            </a:r>
            <a:endParaRPr lang="en-US" altLang="ko-KR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BC5E4C-0F1E-AC6D-0FD5-A36FAB7F19AE}"/>
              </a:ext>
            </a:extLst>
          </p:cNvPr>
          <p:cNvCxnSpPr>
            <a:cxnSpLocks/>
          </p:cNvCxnSpPr>
          <p:nvPr/>
        </p:nvCxnSpPr>
        <p:spPr>
          <a:xfrm flipV="1">
            <a:off x="3380763" y="3348421"/>
            <a:ext cx="1191237" cy="107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F77A3E-18E8-DA42-F13E-012071A498EC}"/>
              </a:ext>
            </a:extLst>
          </p:cNvPr>
          <p:cNvSpPr txBox="1"/>
          <p:nvPr/>
        </p:nvSpPr>
        <p:spPr>
          <a:xfrm>
            <a:off x="4653201" y="2544827"/>
            <a:ext cx="4584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현재까지 얻은 능력치를 보여주는 스코어보드</a:t>
            </a:r>
            <a:endParaRPr lang="en-US" altLang="ko-KR" sz="1100" dirty="0"/>
          </a:p>
          <a:p>
            <a:r>
              <a:rPr lang="ko-KR" altLang="en-US" sz="1100" dirty="0"/>
              <a:t>메소드 호출</a:t>
            </a:r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D9EDA-B2EA-61E9-4A9A-E1BAC592D43B}"/>
              </a:ext>
            </a:extLst>
          </p:cNvPr>
          <p:cNvSpPr txBox="1"/>
          <p:nvPr/>
        </p:nvSpPr>
        <p:spPr>
          <a:xfrm>
            <a:off x="4653201" y="1824222"/>
            <a:ext cx="4584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현재까지 얻은 미니게임 점수를 보여주는 스코어보드</a:t>
            </a:r>
            <a:endParaRPr lang="en-US" altLang="ko-KR" sz="1100" dirty="0"/>
          </a:p>
          <a:p>
            <a:r>
              <a:rPr lang="ko-KR" altLang="en-US" sz="1100" dirty="0"/>
              <a:t>메소드 호출</a:t>
            </a:r>
            <a:endParaRPr lang="en-US" altLang="ko-KR" sz="11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00E261-387D-5ECA-B5A6-4CCBA3A30FD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63014" y="2039666"/>
            <a:ext cx="2490187" cy="7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01F3EC-6D1D-0632-4630-7FFEFAFC5457}"/>
              </a:ext>
            </a:extLst>
          </p:cNvPr>
          <p:cNvCxnSpPr>
            <a:cxnSpLocks/>
          </p:cNvCxnSpPr>
          <p:nvPr/>
        </p:nvCxnSpPr>
        <p:spPr>
          <a:xfrm flipV="1">
            <a:off x="2163014" y="2649694"/>
            <a:ext cx="2490187" cy="12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73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42C2B7-B0A2-4E18-2954-4C36D1D6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937857"/>
            <a:ext cx="4938734" cy="3947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DC790-C5A6-0DBA-311F-307726B00588}"/>
              </a:ext>
            </a:extLst>
          </p:cNvPr>
          <p:cNvSpPr txBox="1"/>
          <p:nvPr/>
        </p:nvSpPr>
        <p:spPr>
          <a:xfrm>
            <a:off x="5634713" y="3429000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및 정답 처리는 전반부와 동일</a:t>
            </a:r>
            <a:endParaRPr lang="en-US" altLang="ko-KR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F00DDF-A2AF-30D9-AB10-6A8678DD20F8}"/>
              </a:ext>
            </a:extLst>
          </p:cNvPr>
          <p:cNvCxnSpPr>
            <a:cxnSpLocks/>
          </p:cNvCxnSpPr>
          <p:nvPr/>
        </p:nvCxnSpPr>
        <p:spPr>
          <a:xfrm flipV="1">
            <a:off x="3857972" y="3567499"/>
            <a:ext cx="1639437" cy="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64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FECCD6-8956-3079-A78E-1B38935A2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1759091"/>
            <a:ext cx="3990769" cy="461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28852-2129-1F52-BDE1-904D3BF83CAB}"/>
              </a:ext>
            </a:extLst>
          </p:cNvPr>
          <p:cNvSpPr txBox="1"/>
          <p:nvPr/>
        </p:nvSpPr>
        <p:spPr>
          <a:xfrm>
            <a:off x="4580112" y="2030136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생명인 나뭇가지 개수가 </a:t>
            </a:r>
            <a:r>
              <a:rPr lang="en-US" altLang="ko-KR" sz="1200" dirty="0"/>
              <a:t>0</a:t>
            </a:r>
            <a:r>
              <a:rPr lang="ko-KR" altLang="en-US" sz="1200" dirty="0"/>
              <a:t>이면 실패 엔딩 호출</a:t>
            </a:r>
            <a:endParaRPr lang="en-US" altLang="ko-KR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7DC00F-6D1B-8DA7-6F96-B3BD19C777AA}"/>
              </a:ext>
            </a:extLst>
          </p:cNvPr>
          <p:cNvCxnSpPr>
            <a:cxnSpLocks/>
          </p:cNvCxnSpPr>
          <p:nvPr/>
        </p:nvCxnSpPr>
        <p:spPr>
          <a:xfrm>
            <a:off x="2994870" y="1879134"/>
            <a:ext cx="1577130" cy="30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BEF4E-ADC0-95F0-49CB-5B95BEF8EA61}"/>
              </a:ext>
            </a:extLst>
          </p:cNvPr>
          <p:cNvSpPr txBox="1"/>
          <p:nvPr/>
        </p:nvSpPr>
        <p:spPr>
          <a:xfrm>
            <a:off x="4439148" y="6146446"/>
            <a:ext cx="360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최종 점수 계산 </a:t>
            </a:r>
            <a:r>
              <a:rPr lang="en-US" altLang="ko-KR" sz="1200" dirty="0"/>
              <a:t>: </a:t>
            </a:r>
            <a:r>
              <a:rPr lang="ko-KR" altLang="en-US" sz="1200" dirty="0"/>
              <a:t>꽃은 </a:t>
            </a:r>
            <a:r>
              <a:rPr lang="en-US" altLang="ko-KR" sz="1200" dirty="0"/>
              <a:t>1</a:t>
            </a:r>
            <a:r>
              <a:rPr lang="ko-KR" altLang="en-US" sz="1200" dirty="0"/>
              <a:t>점</a:t>
            </a:r>
            <a:r>
              <a:rPr lang="en-US" altLang="ko-KR" sz="1200" dirty="0"/>
              <a:t>, </a:t>
            </a:r>
            <a:r>
              <a:rPr lang="ko-KR" altLang="en-US" sz="1200" dirty="0"/>
              <a:t>열매는 </a:t>
            </a:r>
            <a:r>
              <a:rPr lang="en-US" altLang="ko-KR" sz="1200" dirty="0"/>
              <a:t>2</a:t>
            </a:r>
            <a:r>
              <a:rPr lang="ko-KR" altLang="en-US" sz="1200" dirty="0"/>
              <a:t>점으로 환산</a:t>
            </a:r>
            <a:endParaRPr lang="en-US" altLang="ko-KR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36D21B-C9D6-CE83-DAB2-8C0D1905FAB3}"/>
              </a:ext>
            </a:extLst>
          </p:cNvPr>
          <p:cNvCxnSpPr>
            <a:cxnSpLocks/>
          </p:cNvCxnSpPr>
          <p:nvPr/>
        </p:nvCxnSpPr>
        <p:spPr>
          <a:xfrm>
            <a:off x="2600587" y="6146446"/>
            <a:ext cx="1830449" cy="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846259-813B-0B3E-F375-47920A49EEA8}"/>
              </a:ext>
            </a:extLst>
          </p:cNvPr>
          <p:cNvSpPr txBox="1"/>
          <p:nvPr/>
        </p:nvSpPr>
        <p:spPr>
          <a:xfrm>
            <a:off x="4439148" y="4779040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엔딩 객체 생성시 </a:t>
            </a:r>
            <a:r>
              <a:rPr lang="en-US" altLang="ko-KR" sz="1200" dirty="0" err="1"/>
              <a:t>MakeScore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리턴값을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매개변수로 전달</a:t>
            </a:r>
            <a:endParaRPr lang="en-US" altLang="ko-KR" sz="12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46206B-4183-6BD1-2A60-8B99FB90D576}"/>
              </a:ext>
            </a:extLst>
          </p:cNvPr>
          <p:cNvCxnSpPr>
            <a:cxnSpLocks/>
          </p:cNvCxnSpPr>
          <p:nvPr/>
        </p:nvCxnSpPr>
        <p:spPr>
          <a:xfrm>
            <a:off x="2600587" y="4779040"/>
            <a:ext cx="1830449" cy="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45055A-5517-1053-D316-5109723EC4ED}"/>
              </a:ext>
            </a:extLst>
          </p:cNvPr>
          <p:cNvSpPr txBox="1"/>
          <p:nvPr/>
        </p:nvSpPr>
        <p:spPr>
          <a:xfrm>
            <a:off x="4514818" y="5364912"/>
            <a:ext cx="360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엔딩을 보여주는 메소드와 연결</a:t>
            </a:r>
            <a:endParaRPr lang="en-US" altLang="ko-KR" sz="1200" dirty="0"/>
          </a:p>
          <a:p>
            <a:r>
              <a:rPr lang="ko-KR" altLang="en-US" sz="1200" dirty="0"/>
              <a:t>엔딩은 무조건 봐야 </a:t>
            </a:r>
            <a:r>
              <a:rPr lang="ko-KR" altLang="en-US" sz="1200" dirty="0" err="1"/>
              <a:t>하는것으로</a:t>
            </a:r>
            <a:r>
              <a:rPr lang="ko-KR" altLang="en-US" sz="1200" dirty="0"/>
              <a:t> 설정</a:t>
            </a:r>
            <a:endParaRPr lang="en-US" altLang="ko-KR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2BAE2D-7B12-98BD-C170-D1A439AC19B0}"/>
              </a:ext>
            </a:extLst>
          </p:cNvPr>
          <p:cNvCxnSpPr>
            <a:cxnSpLocks/>
          </p:cNvCxnSpPr>
          <p:nvPr/>
        </p:nvCxnSpPr>
        <p:spPr>
          <a:xfrm>
            <a:off x="2676257" y="5364912"/>
            <a:ext cx="1830449" cy="15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41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5EE62-72C1-C589-FBD2-BDCD0954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구현수준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EC985-4465-F952-29B0-856C4D734C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(ScoreBoard.java)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CCA2F3-ABFC-EDA9-A34D-8F93CAA86D32}"/>
              </a:ext>
            </a:extLst>
          </p:cNvPr>
          <p:cNvGrpSpPr/>
          <p:nvPr/>
        </p:nvGrpSpPr>
        <p:grpSpPr>
          <a:xfrm>
            <a:off x="440268" y="1364205"/>
            <a:ext cx="8263466" cy="4467100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CCEE78B-BC48-444F-A6D0-C8DF479608D1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02B767-238A-59A4-60F6-FADF205CF2AD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</a:t>
              </a:r>
              <a:r>
                <a:rPr lang="en-US" altLang="ko-KR" sz="1200" dirty="0" err="1"/>
                <a:t>ScoreBoard</a:t>
              </a:r>
              <a:endParaRPr lang="en-US" altLang="ko-KR" sz="1200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0342E8-1ED1-267C-6911-4CD3887BA5CB}"/>
              </a:ext>
            </a:extLst>
          </p:cNvPr>
          <p:cNvSpPr/>
          <p:nvPr/>
        </p:nvSpPr>
        <p:spPr>
          <a:xfrm>
            <a:off x="629673" y="2887842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MG1Score, MG2Score, MG3Score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797B0D-CD98-CAA0-6E45-3D7B166A6F6A}"/>
              </a:ext>
            </a:extLst>
          </p:cNvPr>
          <p:cNvSpPr/>
          <p:nvPr/>
        </p:nvSpPr>
        <p:spPr>
          <a:xfrm>
            <a:off x="2703750" y="2887842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SetMG1(),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SetMG2(), SetMG3()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2165BF-09A9-6B25-D369-5CAD1C852FA9}"/>
              </a:ext>
            </a:extLst>
          </p:cNvPr>
          <p:cNvSpPr/>
          <p:nvPr/>
        </p:nvSpPr>
        <p:spPr>
          <a:xfrm>
            <a:off x="4777827" y="2887842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ShowScoreBoard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최종 점수 합산 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DF812-8070-87DC-ACC8-24026805A128}"/>
              </a:ext>
            </a:extLst>
          </p:cNvPr>
          <p:cNvSpPr/>
          <p:nvPr/>
        </p:nvSpPr>
        <p:spPr>
          <a:xfrm>
            <a:off x="6851904" y="2887841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ShowFFB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중간 점검 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7877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23C0B-CFE1-F55A-86D4-85DF0847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구현수준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C2536-3770-B145-50FE-F183C4DFC7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934C5-6D64-DDF2-5CC2-3749AB17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9" y="1748551"/>
            <a:ext cx="5114506" cy="406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932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6DD55-F834-7708-434B-54B488AB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기획대비 구현정도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ACC9D-BAA5-6A9B-DC5B-0829F74F96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1" y="1160585"/>
            <a:ext cx="8412542" cy="5216644"/>
          </a:xfrm>
        </p:spPr>
        <p:txBody>
          <a:bodyPr/>
          <a:lstStyle/>
          <a:p>
            <a:r>
              <a:rPr lang="ko-KR" altLang="en-US" dirty="0"/>
              <a:t>게임 기획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원활한 버전 관리를 위해 팀원 모두가 </a:t>
            </a:r>
            <a:r>
              <a:rPr lang="en-US" altLang="ko-KR" dirty="0" err="1"/>
              <a:t>github</a:t>
            </a:r>
            <a:r>
              <a:rPr lang="ko-KR" altLang="en-US" dirty="0"/>
              <a:t>을 이용해 진행 상황을 업데이트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이외에도 공정한 역할 분배 추진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9A0687-7D5C-90BB-E5AC-EE7BD13E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2020652"/>
            <a:ext cx="5205886" cy="2410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A506E-8B9D-37C4-AA14-D26A55A2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91" y="4858483"/>
            <a:ext cx="4375434" cy="15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2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F9492B6-BFB7-9518-38DA-2DD273D23163}"/>
              </a:ext>
            </a:extLst>
          </p:cNvPr>
          <p:cNvGrpSpPr/>
          <p:nvPr/>
        </p:nvGrpSpPr>
        <p:grpSpPr>
          <a:xfrm>
            <a:off x="440268" y="1364205"/>
            <a:ext cx="8263466" cy="4467100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57814C-47EC-1363-4014-10E500A6BF03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19A47F-AB9E-C1E3-880C-D497C5FFED9B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9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</a:t>
              </a:r>
              <a:r>
                <a:rPr lang="en-US" altLang="ko-KR" sz="1200" dirty="0" err="1"/>
                <a:t>Ending_Fail</a:t>
              </a:r>
              <a:endParaRPr lang="en-US" altLang="ko-KR" sz="1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321741-C5FE-3405-E359-E4F2FDE20633}"/>
              </a:ext>
            </a:extLst>
          </p:cNvPr>
          <p:cNvGrpSpPr/>
          <p:nvPr/>
        </p:nvGrpSpPr>
        <p:grpSpPr>
          <a:xfrm>
            <a:off x="1336120" y="2123359"/>
            <a:ext cx="6449816" cy="2823410"/>
            <a:chOff x="291191" y="2128664"/>
            <a:chExt cx="8368715" cy="45113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9DAFC5-CFFD-B6EF-D3B7-689CBDD263B1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9D9AA5-9549-8ED5-33F7-823FA9C0D398}"/>
                </a:ext>
              </a:extLst>
            </p:cNvPr>
            <p:cNvSpPr txBox="1"/>
            <p:nvPr/>
          </p:nvSpPr>
          <p:spPr>
            <a:xfrm>
              <a:off x="291191" y="2237147"/>
              <a:ext cx="1640478" cy="44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ShowFailFinal</a:t>
              </a:r>
              <a:r>
                <a:rPr lang="en-US" altLang="ko-KR" sz="1200" dirty="0"/>
                <a:t>()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2F58FD5-54BB-9039-735E-B1628E43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구현수준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B47133-C9AF-A1DB-F0F6-9957D234CC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(Ending_Fail.java)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8B11E0-EA8F-65AC-8824-6DD70B6EDF00}"/>
              </a:ext>
            </a:extLst>
          </p:cNvPr>
          <p:cNvSpPr/>
          <p:nvPr/>
        </p:nvSpPr>
        <p:spPr>
          <a:xfrm>
            <a:off x="2703750" y="2887842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나뭇가지가 다 떨어지면 게임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CC35E3-6942-6593-D95B-D775D41D1746}"/>
              </a:ext>
            </a:extLst>
          </p:cNvPr>
          <p:cNvSpPr/>
          <p:nvPr/>
        </p:nvSpPr>
        <p:spPr>
          <a:xfrm>
            <a:off x="4777827" y="2887842"/>
            <a:ext cx="1640479" cy="6472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탈락 그림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36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E1C09-6792-6F4E-9ED1-5713B5E2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구현수준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3979B-CFBF-DF25-7B25-82BCD81DC4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4FDD85-55A8-1107-3C7A-0C47989C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" y="1788695"/>
            <a:ext cx="2982129" cy="3970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322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(PlaceandTreename.java)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4C64A1-983C-4C2C-B7B6-E9A0B7AEEC15}"/>
              </a:ext>
            </a:extLst>
          </p:cNvPr>
          <p:cNvGrpSpPr/>
          <p:nvPr/>
        </p:nvGrpSpPr>
        <p:grpSpPr>
          <a:xfrm>
            <a:off x="387642" y="1364205"/>
            <a:ext cx="8368715" cy="4511376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2C2C2C-8F56-AECB-2F50-1922ADB7F999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FBD7AB-96FA-C120-A989-C94A3F10E266}"/>
                </a:ext>
              </a:extLst>
            </p:cNvPr>
            <p:cNvSpPr txBox="1"/>
            <p:nvPr/>
          </p:nvSpPr>
          <p:spPr>
            <a:xfrm>
              <a:off x="291191" y="2237147"/>
              <a:ext cx="2663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</a:t>
              </a:r>
              <a:r>
                <a:rPr lang="en-US" altLang="ko-KR" sz="1200" dirty="0" err="1"/>
                <a:t>PlaceandTreename</a:t>
              </a:r>
              <a:endParaRPr lang="en-US" altLang="ko-KR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F9047A-FA3E-FE66-C6D5-CA7FF03BB9EF}"/>
                </a:ext>
              </a:extLst>
            </p:cNvPr>
            <p:cNvSpPr txBox="1"/>
            <p:nvPr/>
          </p:nvSpPr>
          <p:spPr>
            <a:xfrm>
              <a:off x="1051666" y="2635071"/>
              <a:ext cx="578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필드  </a:t>
              </a:r>
              <a:endParaRPr lang="en-US" altLang="ko-KR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FF8DF7-6545-32CA-5D45-6492FEEAE4BE}"/>
                </a:ext>
              </a:extLst>
            </p:cNvPr>
            <p:cNvSpPr txBox="1"/>
            <p:nvPr/>
          </p:nvSpPr>
          <p:spPr>
            <a:xfrm>
              <a:off x="3585208" y="2613782"/>
              <a:ext cx="757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메소드  </a:t>
              </a:r>
              <a:endParaRPr lang="en-US" altLang="ko-KR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D13E8D-2CFA-80E8-CB2B-6EA99B9B0DB1}"/>
              </a:ext>
            </a:extLst>
          </p:cNvPr>
          <p:cNvGrpSpPr/>
          <p:nvPr/>
        </p:nvGrpSpPr>
        <p:grpSpPr>
          <a:xfrm>
            <a:off x="709884" y="2167407"/>
            <a:ext cx="1640479" cy="647223"/>
            <a:chOff x="291191" y="2375647"/>
            <a:chExt cx="8368715" cy="4130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BDED00-5D5B-048D-7F93-9364A2FB9566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A58FB6-9284-3044-76CC-7AF44751D291}"/>
                </a:ext>
              </a:extLst>
            </p:cNvPr>
            <p:cNvSpPr txBox="1"/>
            <p:nvPr/>
          </p:nvSpPr>
          <p:spPr>
            <a:xfrm>
              <a:off x="291191" y="2375647"/>
              <a:ext cx="8368715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String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place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장소를 저장할 필드</a:t>
              </a:r>
              <a:endParaRPr lang="en-US" altLang="ko-KR" sz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6032AB-A1CE-6305-EDEC-E9F42EB44D39}"/>
              </a:ext>
            </a:extLst>
          </p:cNvPr>
          <p:cNvGrpSpPr/>
          <p:nvPr/>
        </p:nvGrpSpPr>
        <p:grpSpPr>
          <a:xfrm>
            <a:off x="3214793" y="2167407"/>
            <a:ext cx="1735335" cy="830997"/>
            <a:chOff x="291191" y="2375647"/>
            <a:chExt cx="8852612" cy="530359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32A892-CD48-8DAF-64CF-59DB5FBD7A9B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271F30-1270-1619-6B2E-362BEC43EF88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530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GetTreename</a:t>
              </a:r>
              <a:r>
                <a:rPr lang="en-US" altLang="ko-KR" sz="1200" dirty="0"/>
                <a:t>()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나무 이름 </a:t>
              </a:r>
              <a:r>
                <a:rPr lang="ko-KR" altLang="en-US" sz="1200" dirty="0" err="1"/>
                <a:t>접근자</a:t>
              </a:r>
              <a:endParaRPr lang="en-US" altLang="ko-KR" sz="1200" dirty="0"/>
            </a:p>
            <a:p>
              <a:endParaRPr lang="en-US" altLang="ko-KR" sz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780B1-63E3-248A-88C6-9B8C5441B9F9}"/>
              </a:ext>
            </a:extLst>
          </p:cNvPr>
          <p:cNvGrpSpPr/>
          <p:nvPr/>
        </p:nvGrpSpPr>
        <p:grpSpPr>
          <a:xfrm>
            <a:off x="709883" y="3074055"/>
            <a:ext cx="1640479" cy="647223"/>
            <a:chOff x="291191" y="2375647"/>
            <a:chExt cx="8368715" cy="41307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4E2EBB-BE4B-D638-8B26-C8FF8534F7D2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9F218F-6F7F-A1CB-89DC-CBE35CFCA8B1}"/>
                </a:ext>
              </a:extLst>
            </p:cNvPr>
            <p:cNvSpPr txBox="1"/>
            <p:nvPr/>
          </p:nvSpPr>
          <p:spPr>
            <a:xfrm>
              <a:off x="291191" y="2375647"/>
              <a:ext cx="7884818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String </a:t>
              </a:r>
              <a:r>
                <a:rPr lang="en-US" altLang="ko-KR" sz="1200" dirty="0" err="1"/>
                <a:t>treename</a:t>
              </a:r>
              <a:endParaRPr lang="en-US" altLang="ko-KR" sz="1200" dirty="0"/>
            </a:p>
            <a:p>
              <a:r>
                <a:rPr lang="ko-KR" altLang="en-US" sz="1200" dirty="0"/>
                <a:t>나무 이름을 저장할 필드</a:t>
              </a:r>
              <a:endParaRPr lang="en-US" altLang="ko-KR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65C1FA-59C0-1046-8E83-65F9847462F7}"/>
              </a:ext>
            </a:extLst>
          </p:cNvPr>
          <p:cNvGrpSpPr/>
          <p:nvPr/>
        </p:nvGrpSpPr>
        <p:grpSpPr>
          <a:xfrm>
            <a:off x="3212046" y="3077990"/>
            <a:ext cx="1735335" cy="1015663"/>
            <a:chOff x="291191" y="2375647"/>
            <a:chExt cx="8852612" cy="64821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24217B-EF4A-ABCA-A0BE-B929CB616FFF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4D3E59-A1B8-B1B1-66B8-E4EA0B7A6703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648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SetTreeName</a:t>
              </a:r>
              <a:r>
                <a:rPr lang="en-US" altLang="ko-KR" sz="1200" dirty="0"/>
                <a:t>()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나무 이름 설정자</a:t>
              </a:r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D9E2E6-7D81-8A57-1009-D4851B9985CD}"/>
              </a:ext>
            </a:extLst>
          </p:cNvPr>
          <p:cNvGrpSpPr/>
          <p:nvPr/>
        </p:nvGrpSpPr>
        <p:grpSpPr>
          <a:xfrm>
            <a:off x="3214793" y="4774148"/>
            <a:ext cx="1640479" cy="647223"/>
            <a:chOff x="291191" y="2375647"/>
            <a:chExt cx="8368715" cy="41307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6B40E1-A945-9437-6AFB-1C673B236AF8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962D57-4E36-BEEB-D35F-CA6EA763A20F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setPlace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장소를 정하는 메소드</a:t>
              </a:r>
              <a:endParaRPr lang="en-US" altLang="ko-KR" sz="1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F713FE-5931-5349-18EB-116795B198EF}"/>
              </a:ext>
            </a:extLst>
          </p:cNvPr>
          <p:cNvGrpSpPr/>
          <p:nvPr/>
        </p:nvGrpSpPr>
        <p:grpSpPr>
          <a:xfrm>
            <a:off x="3160301" y="3948887"/>
            <a:ext cx="1692224" cy="647223"/>
            <a:chOff x="8979871" y="-2337738"/>
            <a:chExt cx="8632686" cy="41307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33EBEB-C7EA-CECC-FAF8-BF3E9DAED2F0}"/>
                </a:ext>
              </a:extLst>
            </p:cNvPr>
            <p:cNvSpPr/>
            <p:nvPr/>
          </p:nvSpPr>
          <p:spPr>
            <a:xfrm>
              <a:off x="9243843" y="-2337738"/>
              <a:ext cx="8368714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E6F547-8D1F-4DD0-DDEA-D7B45B534720}"/>
                </a:ext>
              </a:extLst>
            </p:cNvPr>
            <p:cNvSpPr txBox="1"/>
            <p:nvPr/>
          </p:nvSpPr>
          <p:spPr>
            <a:xfrm>
              <a:off x="8979871" y="-2332045"/>
              <a:ext cx="7913753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getTreename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나무 이름을 정하는 메소드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320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ECF9B91-3181-4A8A-50C5-1E31D218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845347"/>
            <a:ext cx="4433784" cy="36864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54635-1CAF-8C42-C502-AA40008581D0}"/>
              </a:ext>
            </a:extLst>
          </p:cNvPr>
          <p:cNvSpPr txBox="1"/>
          <p:nvPr/>
        </p:nvSpPr>
        <p:spPr>
          <a:xfrm>
            <a:off x="6648865" y="4893991"/>
            <a:ext cx="1857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dirty="0"/>
              <a:t>글자 이하일 경우 진행 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8E535-DBAC-1534-5892-57A51E06C8A1}"/>
              </a:ext>
            </a:extLst>
          </p:cNvPr>
          <p:cNvSpPr txBox="1"/>
          <p:nvPr/>
        </p:nvSpPr>
        <p:spPr>
          <a:xfrm>
            <a:off x="6648865" y="3543921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플레이어로부터 나무이름 </a:t>
            </a:r>
            <a:r>
              <a:rPr lang="ko-KR" altLang="en-US" sz="1200" dirty="0" err="1"/>
              <a:t>입력값</a:t>
            </a:r>
            <a:r>
              <a:rPr lang="ko-KR" altLang="en-US" sz="1200" dirty="0"/>
              <a:t> 받기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4364756" y="4364751"/>
            <a:ext cx="2151581" cy="9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A9ECB-F6D5-D90B-7992-C07644BA4759}"/>
              </a:ext>
            </a:extLst>
          </p:cNvPr>
          <p:cNvSpPr txBox="1"/>
          <p:nvPr/>
        </p:nvSpPr>
        <p:spPr>
          <a:xfrm>
            <a:off x="6606706" y="4273584"/>
            <a:ext cx="176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나무의 이름 길이 제한</a:t>
            </a:r>
            <a:r>
              <a:rPr lang="en-US" altLang="ko-KR" sz="1200" dirty="0"/>
              <a:t>(6</a:t>
            </a:r>
            <a:r>
              <a:rPr lang="ko-KR" altLang="en-US" sz="1200" dirty="0"/>
              <a:t>글자 이하</a:t>
            </a:r>
            <a:r>
              <a:rPr lang="en-US" altLang="ko-KR" sz="1200" dirty="0"/>
              <a:t>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747EC-20D7-1DBF-4A79-B2BFC898C422}"/>
              </a:ext>
            </a:extLst>
          </p:cNvPr>
          <p:cNvCxnSpPr>
            <a:cxnSpLocks/>
          </p:cNvCxnSpPr>
          <p:nvPr/>
        </p:nvCxnSpPr>
        <p:spPr>
          <a:xfrm flipV="1">
            <a:off x="2539744" y="3774753"/>
            <a:ext cx="3976592" cy="35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D66076-4D04-1FF0-1FE3-495DD719F193}"/>
              </a:ext>
            </a:extLst>
          </p:cNvPr>
          <p:cNvCxnSpPr>
            <a:cxnSpLocks/>
          </p:cNvCxnSpPr>
          <p:nvPr/>
        </p:nvCxnSpPr>
        <p:spPr>
          <a:xfrm flipV="1">
            <a:off x="4364755" y="5067518"/>
            <a:ext cx="2151581" cy="9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91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858361D-6951-FF51-89C4-1C2AE6601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971164"/>
            <a:ext cx="4522879" cy="36071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8E535-DBAC-1534-5892-57A51E06C8A1}"/>
              </a:ext>
            </a:extLst>
          </p:cNvPr>
          <p:cNvSpPr txBox="1"/>
          <p:nvPr/>
        </p:nvSpPr>
        <p:spPr>
          <a:xfrm>
            <a:off x="5993540" y="2333770"/>
            <a:ext cx="1815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숫자 </a:t>
            </a:r>
            <a:r>
              <a:rPr lang="en-US" altLang="ko-KR" sz="1200" dirty="0"/>
              <a:t>1,2,3,</a:t>
            </a:r>
            <a:r>
              <a:rPr lang="ko-KR" altLang="en-US" sz="1200" dirty="0"/>
              <a:t>을 </a:t>
            </a:r>
            <a:r>
              <a:rPr lang="en-US" altLang="ko-KR" sz="1200" dirty="0"/>
              <a:t>com[]</a:t>
            </a:r>
            <a:r>
              <a:rPr lang="ko-KR" altLang="en-US" sz="1200" dirty="0"/>
              <a:t>배열 안에 랜덤하게 넣음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1594184" y="3334334"/>
            <a:ext cx="4549174" cy="5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A9ECB-F6D5-D90B-7992-C07644BA4759}"/>
              </a:ext>
            </a:extLst>
          </p:cNvPr>
          <p:cNvSpPr txBox="1"/>
          <p:nvPr/>
        </p:nvSpPr>
        <p:spPr>
          <a:xfrm>
            <a:off x="6208207" y="3923761"/>
            <a:ext cx="176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입력된 숫자와 배열 안 숫자 비교 후 장소결정</a:t>
            </a:r>
            <a:endParaRPr lang="en-US" altLang="ko-KR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747EC-20D7-1DBF-4A79-B2BFC898C422}"/>
              </a:ext>
            </a:extLst>
          </p:cNvPr>
          <p:cNvCxnSpPr>
            <a:cxnSpLocks/>
          </p:cNvCxnSpPr>
          <p:nvPr/>
        </p:nvCxnSpPr>
        <p:spPr>
          <a:xfrm flipV="1">
            <a:off x="3285702" y="2584416"/>
            <a:ext cx="2495472" cy="14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D66076-4D04-1FF0-1FE3-495DD719F193}"/>
              </a:ext>
            </a:extLst>
          </p:cNvPr>
          <p:cNvCxnSpPr>
            <a:cxnSpLocks/>
          </p:cNvCxnSpPr>
          <p:nvPr/>
        </p:nvCxnSpPr>
        <p:spPr>
          <a:xfrm flipV="1">
            <a:off x="3987575" y="4107261"/>
            <a:ext cx="2151581" cy="9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BB2D6A-2DB0-EC9D-44D8-BA3B22233A3D}"/>
              </a:ext>
            </a:extLst>
          </p:cNvPr>
          <p:cNvSpPr txBox="1"/>
          <p:nvPr/>
        </p:nvSpPr>
        <p:spPr>
          <a:xfrm>
            <a:off x="6195268" y="3154760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숫자 입력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33829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(Ending.java)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4C64A1-983C-4C2C-B7B6-E9A0B7AEEC15}"/>
              </a:ext>
            </a:extLst>
          </p:cNvPr>
          <p:cNvGrpSpPr/>
          <p:nvPr/>
        </p:nvGrpSpPr>
        <p:grpSpPr>
          <a:xfrm>
            <a:off x="387642" y="1364205"/>
            <a:ext cx="8368715" cy="4511376"/>
            <a:chOff x="291191" y="2128664"/>
            <a:chExt cx="8368715" cy="4511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2C2C2C-8F56-AECB-2F50-1922ADB7F999}"/>
                </a:ext>
              </a:extLst>
            </p:cNvPr>
            <p:cNvSpPr/>
            <p:nvPr/>
          </p:nvSpPr>
          <p:spPr>
            <a:xfrm>
              <a:off x="291191" y="2128664"/>
              <a:ext cx="8368715" cy="45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FBD7AB-96FA-C120-A989-C94A3F10E266}"/>
                </a:ext>
              </a:extLst>
            </p:cNvPr>
            <p:cNvSpPr txBox="1"/>
            <p:nvPr/>
          </p:nvSpPr>
          <p:spPr>
            <a:xfrm>
              <a:off x="291191" y="2237147"/>
              <a:ext cx="1640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Class Ending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D13E8D-2CFA-80E8-CB2B-6EA99B9B0DB1}"/>
              </a:ext>
            </a:extLst>
          </p:cNvPr>
          <p:cNvGrpSpPr/>
          <p:nvPr/>
        </p:nvGrpSpPr>
        <p:grpSpPr>
          <a:xfrm>
            <a:off x="709884" y="2167407"/>
            <a:ext cx="1640479" cy="647223"/>
            <a:chOff x="291191" y="2375647"/>
            <a:chExt cx="8368715" cy="4130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BDED00-5D5B-048D-7F93-9364A2FB9566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A58FB6-9284-3044-76CC-7AF44751D291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int </a:t>
              </a:r>
              <a:r>
                <a:rPr lang="en-US" altLang="ko-KR" sz="1200" dirty="0" err="1"/>
                <a:t>FinalScore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ko-KR" altLang="en-US" sz="1200" dirty="0"/>
                <a:t>최종점수 필드</a:t>
              </a:r>
              <a:endParaRPr lang="en-US" altLang="ko-KR" sz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6032AB-A1CE-6305-EDEC-E9F42EB44D39}"/>
              </a:ext>
            </a:extLst>
          </p:cNvPr>
          <p:cNvGrpSpPr/>
          <p:nvPr/>
        </p:nvGrpSpPr>
        <p:grpSpPr>
          <a:xfrm>
            <a:off x="718828" y="3903531"/>
            <a:ext cx="1735335" cy="647223"/>
            <a:chOff x="291191" y="2375647"/>
            <a:chExt cx="8852612" cy="413071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32A892-CD48-8DAF-64CF-59DB5FBD7A9B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271F30-1270-1619-6B2E-362BEC43EF88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Ending()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엔딩 생성자</a:t>
              </a:r>
              <a:endParaRPr lang="en-US" altLang="ko-KR" sz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780B1-63E3-248A-88C6-9B8C5441B9F9}"/>
              </a:ext>
            </a:extLst>
          </p:cNvPr>
          <p:cNvGrpSpPr/>
          <p:nvPr/>
        </p:nvGrpSpPr>
        <p:grpSpPr>
          <a:xfrm>
            <a:off x="709883" y="3037067"/>
            <a:ext cx="1640479" cy="647223"/>
            <a:chOff x="291191" y="2375647"/>
            <a:chExt cx="8368715" cy="41307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4E2EBB-BE4B-D638-8B26-C8FF8534F7D2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9F218F-6F7F-A1CB-89DC-CBE35CFCA8B1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String tree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최종 나무 필드</a:t>
              </a:r>
              <a:endParaRPr lang="en-US" altLang="ko-KR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65C1FA-59C0-1046-8E83-65F9847462F7}"/>
              </a:ext>
            </a:extLst>
          </p:cNvPr>
          <p:cNvGrpSpPr/>
          <p:nvPr/>
        </p:nvGrpSpPr>
        <p:grpSpPr>
          <a:xfrm>
            <a:off x="2849695" y="2167407"/>
            <a:ext cx="1735335" cy="647223"/>
            <a:chOff x="291191" y="2375647"/>
            <a:chExt cx="8852612" cy="413071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24217B-EF4A-ABCA-A0BE-B929CB616FFF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4D3E59-A1B8-B1B1-66B8-E4EA0B7A6703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tree()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최종 나무 결과 메소드</a:t>
              </a:r>
              <a:endParaRPr lang="en-US" altLang="ko-KR" sz="12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1F092C-79B6-CC93-A9F8-004490AEB846}"/>
              </a:ext>
            </a:extLst>
          </p:cNvPr>
          <p:cNvGrpSpPr/>
          <p:nvPr/>
        </p:nvGrpSpPr>
        <p:grpSpPr>
          <a:xfrm>
            <a:off x="2865568" y="3036175"/>
            <a:ext cx="1640479" cy="647223"/>
            <a:chOff x="291191" y="2375647"/>
            <a:chExt cx="8368715" cy="41307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0F3680-FCBA-A4A6-4F56-AE274CE3D5A0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0A00C4-8D41-5F3E-5A73-B38C1479D77C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showFinal</a:t>
              </a:r>
              <a:r>
                <a:rPr lang="en-US" altLang="ko-KR" sz="1200" dirty="0"/>
                <a:t>()</a:t>
              </a:r>
            </a:p>
            <a:p>
              <a:r>
                <a:rPr lang="ko-KR" altLang="en-US" sz="1200" dirty="0"/>
                <a:t>최종 점수와 상장 출력 메소드</a:t>
              </a:r>
              <a:endParaRPr lang="en-US" altLang="ko-KR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C4AC8A-49DA-BC6B-3001-AEF40A0B0977}"/>
              </a:ext>
            </a:extLst>
          </p:cNvPr>
          <p:cNvGrpSpPr/>
          <p:nvPr/>
        </p:nvGrpSpPr>
        <p:grpSpPr>
          <a:xfrm>
            <a:off x="2869511" y="3921608"/>
            <a:ext cx="1640479" cy="647223"/>
            <a:chOff x="291191" y="2375647"/>
            <a:chExt cx="8368715" cy="413071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6A998D-4D11-4F6D-078F-84D67B72576F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B82F9D-729C-2A6C-B4BA-0F8DEAB42409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endingCredit</a:t>
              </a:r>
              <a:r>
                <a:rPr lang="en-US" altLang="ko-KR" sz="1200" dirty="0"/>
                <a:t>()</a:t>
              </a:r>
            </a:p>
            <a:p>
              <a:endParaRPr lang="en-US" altLang="ko-KR" sz="1200" dirty="0"/>
            </a:p>
            <a:p>
              <a:r>
                <a:rPr lang="ko-KR" altLang="en-US" sz="1200" dirty="0" err="1"/>
                <a:t>엔딩크레딧출력</a:t>
              </a:r>
              <a:endParaRPr lang="en-US" altLang="ko-KR" sz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78AE621-525C-47F6-65ED-AF7920A25E59}"/>
              </a:ext>
            </a:extLst>
          </p:cNvPr>
          <p:cNvSpPr txBox="1"/>
          <p:nvPr/>
        </p:nvSpPr>
        <p:spPr>
          <a:xfrm>
            <a:off x="709884" y="1820047"/>
            <a:ext cx="164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필드 </a:t>
            </a:r>
            <a:r>
              <a:rPr lang="en-US" altLang="ko-KR" sz="1200" dirty="0"/>
              <a:t>/ </a:t>
            </a:r>
            <a:r>
              <a:rPr lang="ko-KR" altLang="en-US" sz="1200" dirty="0"/>
              <a:t>메소드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89483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3CAEBF4-5013-BB2A-FA96-4705F18E2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9" y="1786286"/>
            <a:ext cx="3582003" cy="39384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FC759F-012A-EB62-CA0A-6FDCE82D388B}"/>
              </a:ext>
            </a:extLst>
          </p:cNvPr>
          <p:cNvCxnSpPr>
            <a:cxnSpLocks/>
          </p:cNvCxnSpPr>
          <p:nvPr/>
        </p:nvCxnSpPr>
        <p:spPr>
          <a:xfrm flipV="1">
            <a:off x="3698685" y="3592857"/>
            <a:ext cx="2970052" cy="47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747EC-20D7-1DBF-4A79-B2BFC898C422}"/>
              </a:ext>
            </a:extLst>
          </p:cNvPr>
          <p:cNvCxnSpPr>
            <a:cxnSpLocks/>
          </p:cNvCxnSpPr>
          <p:nvPr/>
        </p:nvCxnSpPr>
        <p:spPr>
          <a:xfrm flipV="1">
            <a:off x="2528970" y="1393816"/>
            <a:ext cx="3912829" cy="67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8F848-344C-ACA6-08B7-C09FA7E2330C}"/>
              </a:ext>
            </a:extLst>
          </p:cNvPr>
          <p:cNvSpPr txBox="1"/>
          <p:nvPr/>
        </p:nvSpPr>
        <p:spPr>
          <a:xfrm>
            <a:off x="6516337" y="1255316"/>
            <a:ext cx="1944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Player</a:t>
            </a:r>
            <a:r>
              <a:rPr lang="ko-KR" altLang="en-US" sz="1200" dirty="0"/>
              <a:t>클래스 상속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2315949" y="2351868"/>
            <a:ext cx="4200388" cy="32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032D65-A1BC-F71B-7D12-F549AAF62415}"/>
              </a:ext>
            </a:extLst>
          </p:cNvPr>
          <p:cNvSpPr txBox="1"/>
          <p:nvPr/>
        </p:nvSpPr>
        <p:spPr>
          <a:xfrm>
            <a:off x="6848141" y="3551318"/>
            <a:ext cx="19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PlaceandTreename</a:t>
            </a:r>
            <a:r>
              <a:rPr lang="ko-KR" altLang="en-US" sz="1200" dirty="0"/>
              <a:t>클래스에서 정해진 장소와 최종점수에 따른 나무의 변화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102B4-214F-E635-14FD-02E13C572329}"/>
              </a:ext>
            </a:extLst>
          </p:cNvPr>
          <p:cNvSpPr txBox="1"/>
          <p:nvPr/>
        </p:nvSpPr>
        <p:spPr>
          <a:xfrm>
            <a:off x="6637866" y="2206607"/>
            <a:ext cx="1944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Ending </a:t>
            </a:r>
            <a:r>
              <a:rPr lang="ko-KR" altLang="en-US" sz="1200" dirty="0"/>
              <a:t>생성자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86430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D58CAF75-5A5D-47A5-21E5-DC800E314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1" y="1695255"/>
            <a:ext cx="6311900" cy="45529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1E5E3D-F181-5A1B-46FA-F573A04BDAE8}"/>
              </a:ext>
            </a:extLst>
          </p:cNvPr>
          <p:cNvCxnSpPr>
            <a:cxnSpLocks/>
          </p:cNvCxnSpPr>
          <p:nvPr/>
        </p:nvCxnSpPr>
        <p:spPr>
          <a:xfrm flipV="1">
            <a:off x="3590693" y="2039918"/>
            <a:ext cx="2851106" cy="77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A3818E-4250-C1E5-5C00-B9B1A57D5873}"/>
              </a:ext>
            </a:extLst>
          </p:cNvPr>
          <p:cNvSpPr txBox="1"/>
          <p:nvPr/>
        </p:nvSpPr>
        <p:spPr>
          <a:xfrm>
            <a:off x="6516337" y="1901419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최종점수 출력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6381818" y="4319164"/>
            <a:ext cx="784699" cy="94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A9ECB-F6D5-D90B-7992-C07644BA4759}"/>
              </a:ext>
            </a:extLst>
          </p:cNvPr>
          <p:cNvSpPr txBox="1"/>
          <p:nvPr/>
        </p:nvSpPr>
        <p:spPr>
          <a:xfrm>
            <a:off x="6733513" y="3792933"/>
            <a:ext cx="176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최종점수에 따른 상장 출력</a:t>
            </a:r>
            <a:endParaRPr lang="en-US" altLang="ko-KR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5F73E5-4DDA-DAA1-ADFC-6773C13052EE}"/>
              </a:ext>
            </a:extLst>
          </p:cNvPr>
          <p:cNvCxnSpPr>
            <a:cxnSpLocks/>
          </p:cNvCxnSpPr>
          <p:nvPr/>
        </p:nvCxnSpPr>
        <p:spPr>
          <a:xfrm flipV="1">
            <a:off x="3895493" y="4319164"/>
            <a:ext cx="2631398" cy="36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162D6D9-897F-DB53-96DD-4D63C59A1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0" y="4712524"/>
            <a:ext cx="1798075" cy="15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25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1DDFDF-B263-074C-491B-4CEEBE55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6" y="1596925"/>
            <a:ext cx="3610062" cy="50363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747EC-20D7-1DBF-4A79-B2BFC898C422}"/>
              </a:ext>
            </a:extLst>
          </p:cNvPr>
          <p:cNvCxnSpPr>
            <a:cxnSpLocks/>
          </p:cNvCxnSpPr>
          <p:nvPr/>
        </p:nvCxnSpPr>
        <p:spPr>
          <a:xfrm flipV="1">
            <a:off x="3100088" y="1818861"/>
            <a:ext cx="2811123" cy="83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8F848-344C-ACA6-08B7-C09FA7E2330C}"/>
              </a:ext>
            </a:extLst>
          </p:cNvPr>
          <p:cNvSpPr txBox="1"/>
          <p:nvPr/>
        </p:nvSpPr>
        <p:spPr>
          <a:xfrm>
            <a:off x="6156055" y="1785754"/>
            <a:ext cx="1944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엔딩</a:t>
            </a:r>
            <a:r>
              <a:rPr lang="en-US" altLang="ko-KR" sz="1200" dirty="0"/>
              <a:t>BGM </a:t>
            </a:r>
            <a:r>
              <a:rPr lang="ko-KR" altLang="en-US" sz="1200" dirty="0"/>
              <a:t>재생</a:t>
            </a:r>
            <a:endParaRPr lang="en-US" altLang="ko-KR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80366C-686A-268F-5205-B1AD7E6C8E76}"/>
              </a:ext>
            </a:extLst>
          </p:cNvPr>
          <p:cNvCxnSpPr>
            <a:cxnSpLocks/>
          </p:cNvCxnSpPr>
          <p:nvPr/>
        </p:nvCxnSpPr>
        <p:spPr>
          <a:xfrm flipV="1">
            <a:off x="4437776" y="4599341"/>
            <a:ext cx="2004023" cy="41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A9ECB-F6D5-D90B-7992-C07644BA4759}"/>
              </a:ext>
            </a:extLst>
          </p:cNvPr>
          <p:cNvSpPr txBox="1"/>
          <p:nvPr/>
        </p:nvSpPr>
        <p:spPr>
          <a:xfrm>
            <a:off x="6516337" y="4460842"/>
            <a:ext cx="1763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엔딩크레딧</a:t>
            </a:r>
            <a:r>
              <a:rPr lang="ko-KR" altLang="en-US" sz="1200" dirty="0"/>
              <a:t>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64387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게임완성도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구현 동영상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(30</a:t>
            </a:r>
            <a:r>
              <a:rPr lang="ko-KR" altLang="en-US" b="0" i="1" dirty="0">
                <a:solidFill>
                  <a:srgbClr val="FF0000"/>
                </a:solidFill>
              </a:rPr>
              <a:t>초 이내로 편집해서 삽입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pic>
        <p:nvPicPr>
          <p:cNvPr id="4" name="호우우팀_시연영상">
            <a:hlinkClick r:id="" action="ppaction://media"/>
            <a:extLst>
              <a:ext uri="{FF2B5EF4-FFF2-40B4-BE49-F238E27FC236}">
                <a16:creationId xmlns:a16="http://schemas.microsoft.com/office/drawing/2014/main" id="{6BC0484D-FE8B-5067-887F-76C7979DA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45" y="1595482"/>
            <a:ext cx="8162488" cy="45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기획대비 구현정도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기획 대비 구현 내용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실행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A67F145-DB6B-3A84-4012-9E228AA727BF}"/>
              </a:ext>
            </a:extLst>
          </p:cNvPr>
          <p:cNvGrpSpPr/>
          <p:nvPr/>
        </p:nvGrpSpPr>
        <p:grpSpPr>
          <a:xfrm>
            <a:off x="291191" y="1638703"/>
            <a:ext cx="8486910" cy="4133086"/>
            <a:chOff x="291191" y="1638703"/>
            <a:chExt cx="8486910" cy="41330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D39372-F05A-294B-C219-F239962F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91" y="1711353"/>
              <a:ext cx="3876802" cy="289420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A0CAAB-2F39-E50E-FA20-7B01B4401457}"/>
                </a:ext>
              </a:extLst>
            </p:cNvPr>
            <p:cNvSpPr txBox="1"/>
            <p:nvPr/>
          </p:nvSpPr>
          <p:spPr>
            <a:xfrm>
              <a:off x="1409350" y="4773336"/>
              <a:ext cx="1451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초기 클래스 설계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37000-D7E9-05DC-4D8C-E30D1CF155A2}"/>
                </a:ext>
              </a:extLst>
            </p:cNvPr>
            <p:cNvSpPr txBox="1"/>
            <p:nvPr/>
          </p:nvSpPr>
          <p:spPr>
            <a:xfrm>
              <a:off x="5922627" y="5494790"/>
              <a:ext cx="1451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최종 클래스 설계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297043-6A2F-C49F-9C1E-890B994D8799}"/>
                </a:ext>
              </a:extLst>
            </p:cNvPr>
            <p:cNvSpPr txBox="1"/>
            <p:nvPr/>
          </p:nvSpPr>
          <p:spPr>
            <a:xfrm>
              <a:off x="4351120" y="2718202"/>
              <a:ext cx="880844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Opening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B16895-0C2E-23FA-ADAF-A7F0D96BEF6C}"/>
                </a:ext>
              </a:extLst>
            </p:cNvPr>
            <p:cNvSpPr txBox="1"/>
            <p:nvPr/>
          </p:nvSpPr>
          <p:spPr>
            <a:xfrm>
              <a:off x="7130640" y="3140842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MiniGame1</a:t>
              </a:r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32CA6-3BC8-D515-BDFA-C99E36B0B667}"/>
                </a:ext>
              </a:extLst>
            </p:cNvPr>
            <p:cNvSpPr txBox="1"/>
            <p:nvPr/>
          </p:nvSpPr>
          <p:spPr>
            <a:xfrm>
              <a:off x="7130640" y="3546972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MiniGame2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FE96D7-1279-9190-F5A5-AD405E51A62F}"/>
                </a:ext>
              </a:extLst>
            </p:cNvPr>
            <p:cNvSpPr txBox="1"/>
            <p:nvPr/>
          </p:nvSpPr>
          <p:spPr>
            <a:xfrm>
              <a:off x="7130640" y="3969571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MiniGame3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22037-7570-41AA-C459-5693C0F01910}"/>
                </a:ext>
              </a:extLst>
            </p:cNvPr>
            <p:cNvSpPr txBox="1"/>
            <p:nvPr/>
          </p:nvSpPr>
          <p:spPr>
            <a:xfrm>
              <a:off x="5796790" y="3140842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Progress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B09373-4B4C-7F8C-EA9E-859CB7E8F338}"/>
                </a:ext>
              </a:extLst>
            </p:cNvPr>
            <p:cNvSpPr txBox="1"/>
            <p:nvPr/>
          </p:nvSpPr>
          <p:spPr>
            <a:xfrm>
              <a:off x="5796790" y="3546972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Progress2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18DA93-1254-F356-9464-23FAB9090116}"/>
                </a:ext>
              </a:extLst>
            </p:cNvPr>
            <p:cNvSpPr txBox="1"/>
            <p:nvPr/>
          </p:nvSpPr>
          <p:spPr>
            <a:xfrm>
              <a:off x="5796790" y="3969571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Progress3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FC8185-E2A7-7420-679B-48C57CF78276}"/>
                </a:ext>
              </a:extLst>
            </p:cNvPr>
            <p:cNvSpPr txBox="1"/>
            <p:nvPr/>
          </p:nvSpPr>
          <p:spPr>
            <a:xfrm>
              <a:off x="7130640" y="4516023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Ending_Fail</a:t>
              </a:r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8F3AB8-487F-082F-25C0-2162C4CC51DD}"/>
                </a:ext>
              </a:extLst>
            </p:cNvPr>
            <p:cNvSpPr txBox="1"/>
            <p:nvPr/>
          </p:nvSpPr>
          <p:spPr>
            <a:xfrm>
              <a:off x="5796790" y="4516023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Ending</a:t>
              </a:r>
              <a:endParaRPr lang="ko-KR" altLang="en-US" sz="12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3B3ADC6-6467-AA5F-CF74-3855531F4737}"/>
                </a:ext>
              </a:extLst>
            </p:cNvPr>
            <p:cNvCxnSpPr>
              <a:stCxn id="16" idx="3"/>
              <a:endCxn id="12" idx="1"/>
            </p:cNvCxnSpPr>
            <p:nvPr/>
          </p:nvCxnSpPr>
          <p:spPr>
            <a:xfrm>
              <a:off x="6828637" y="3685472"/>
              <a:ext cx="3020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FC6104D-021F-E19A-A67C-D66FFC72A6A7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>
              <a:off x="6828637" y="3685472"/>
              <a:ext cx="302003" cy="422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099F258-1CBE-92AD-5666-0505A742B6CD}"/>
                </a:ext>
              </a:extLst>
            </p:cNvPr>
            <p:cNvCxnSpPr/>
            <p:nvPr/>
          </p:nvCxnSpPr>
          <p:spPr>
            <a:xfrm>
              <a:off x="6828637" y="3274411"/>
              <a:ext cx="3020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9F5304-BCCB-542F-C0CF-D4ABA38A6F32}"/>
                </a:ext>
              </a:extLst>
            </p:cNvPr>
            <p:cNvSpPr txBox="1"/>
            <p:nvPr/>
          </p:nvSpPr>
          <p:spPr>
            <a:xfrm>
              <a:off x="7130639" y="1638703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GetTool</a:t>
              </a:r>
              <a:endParaRPr lang="ko-KR" alt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07AC51-AA4B-955F-1074-1EA2ED7BC063}"/>
                </a:ext>
              </a:extLst>
            </p:cNvPr>
            <p:cNvSpPr txBox="1"/>
            <p:nvPr/>
          </p:nvSpPr>
          <p:spPr>
            <a:xfrm>
              <a:off x="7130640" y="2550046"/>
              <a:ext cx="1031847" cy="461665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Placeand</a:t>
              </a:r>
              <a:endParaRPr lang="en-US" altLang="ko-KR" sz="1200" dirty="0"/>
            </a:p>
            <a:p>
              <a:r>
                <a:rPr lang="en-US" altLang="ko-KR" sz="1200" dirty="0" err="1"/>
                <a:t>Treename</a:t>
              </a:r>
              <a:endParaRPr lang="ko-KR" altLang="en-US" sz="12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D53D8F3-B8CB-49BB-6EBB-1096A12A285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6828637" y="2791971"/>
              <a:ext cx="302003" cy="487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1E5FC6F-4FEF-F1F5-6D94-A62221769AC8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6312714" y="4246570"/>
              <a:ext cx="0" cy="26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8B0FDE5-4877-80BB-161B-C7497CECC0F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295936" y="3820309"/>
              <a:ext cx="1350628" cy="695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82BAEA3-776F-29B5-BC4B-7ADAB7E8D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7736" y="3274411"/>
              <a:ext cx="0" cy="41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B152F21-D8DB-CD30-C8EF-9F8426E52811}"/>
                </a:ext>
              </a:extLst>
            </p:cNvPr>
            <p:cNvCxnSpPr>
              <a:cxnSpLocks/>
            </p:cNvCxnSpPr>
            <p:nvPr/>
          </p:nvCxnSpPr>
          <p:spPr>
            <a:xfrm>
              <a:off x="7646564" y="5327010"/>
              <a:ext cx="2558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174DF81-F09A-0D58-DE5B-DD09D447DB8E}"/>
                </a:ext>
              </a:extLst>
            </p:cNvPr>
            <p:cNvCxnSpPr>
              <a:cxnSpLocks/>
            </p:cNvCxnSpPr>
            <p:nvPr/>
          </p:nvCxnSpPr>
          <p:spPr>
            <a:xfrm>
              <a:off x="7646564" y="5597198"/>
              <a:ext cx="2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A20FA6-AFDA-AB24-D044-412EDC6D2511}"/>
                </a:ext>
              </a:extLst>
            </p:cNvPr>
            <p:cNvSpPr txBox="1"/>
            <p:nvPr/>
          </p:nvSpPr>
          <p:spPr>
            <a:xfrm>
              <a:off x="7571856" y="5062475"/>
              <a:ext cx="120624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      </a:t>
              </a:r>
              <a:r>
                <a:rPr lang="ko-KR" altLang="en-US" sz="1200" dirty="0"/>
                <a:t>범례</a:t>
              </a:r>
              <a:endParaRPr lang="en-US" altLang="ko-KR" sz="1200" dirty="0"/>
            </a:p>
            <a:p>
              <a:r>
                <a:rPr lang="ko-KR" altLang="en-US" sz="1200" dirty="0"/>
                <a:t>     상속관계</a:t>
              </a:r>
              <a:endParaRPr lang="en-US" altLang="ko-KR" sz="1200" dirty="0"/>
            </a:p>
            <a:p>
              <a:r>
                <a:rPr lang="ko-KR" altLang="en-US" sz="1200" dirty="0"/>
                <a:t>     연결관계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FDC1D33-019C-7879-C5EC-090BA1E1E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1901" y="3274411"/>
              <a:ext cx="0" cy="75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4F06A-B8C0-4F5A-4BDC-B2111FA9E17A}"/>
                </a:ext>
              </a:extLst>
            </p:cNvPr>
            <p:cNvSpPr txBox="1"/>
            <p:nvPr/>
          </p:nvSpPr>
          <p:spPr>
            <a:xfrm>
              <a:off x="7130639" y="2039461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ScoreBoard</a:t>
              </a:r>
              <a:endParaRPr lang="ko-KR" altLang="en-US" sz="1200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225F9A7-3869-E9D8-20A2-2E668FC4C11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6828637" y="2177961"/>
              <a:ext cx="302002" cy="1507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C2DC9F5-D0BD-B4A5-ACEC-357F8A50750E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6828637" y="2177961"/>
              <a:ext cx="302002" cy="113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구부러짐 54">
              <a:extLst>
                <a:ext uri="{FF2B5EF4-FFF2-40B4-BE49-F238E27FC236}">
                  <a16:creationId xmlns:a16="http://schemas.microsoft.com/office/drawing/2014/main" id="{8F76B7DB-D712-D47C-CA81-593B91D19F49}"/>
                </a:ext>
              </a:extLst>
            </p:cNvPr>
            <p:cNvCxnSpPr>
              <a:stCxn id="9" idx="3"/>
              <a:endCxn id="26" idx="3"/>
            </p:cNvCxnSpPr>
            <p:nvPr/>
          </p:nvCxnSpPr>
          <p:spPr>
            <a:xfrm flipH="1" flipV="1">
              <a:off x="8162486" y="1777203"/>
              <a:ext cx="1" cy="1502139"/>
            </a:xfrm>
            <a:prstGeom prst="curved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18126CE-5308-BB94-386D-44B7F6FBC28A}"/>
                </a:ext>
              </a:extLst>
            </p:cNvPr>
            <p:cNvSpPr txBox="1"/>
            <p:nvPr/>
          </p:nvSpPr>
          <p:spPr>
            <a:xfrm>
              <a:off x="5796790" y="2227722"/>
              <a:ext cx="1031847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Player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32AB50-F17F-605F-77BB-D4EFD5153A02}"/>
                </a:ext>
              </a:extLst>
            </p:cNvPr>
            <p:cNvSpPr txBox="1"/>
            <p:nvPr/>
          </p:nvSpPr>
          <p:spPr>
            <a:xfrm>
              <a:off x="4351120" y="2162314"/>
              <a:ext cx="880844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Main</a:t>
              </a:r>
              <a:endParaRPr lang="ko-KR" altLang="en-US" sz="1200" dirty="0"/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4325DBE5-0F49-98E8-6007-A5A8B660F23F}"/>
                </a:ext>
              </a:extLst>
            </p:cNvPr>
            <p:cNvCxnSpPr>
              <a:cxnSpLocks/>
            </p:cNvCxnSpPr>
            <p:nvPr/>
          </p:nvCxnSpPr>
          <p:spPr>
            <a:xfrm>
              <a:off x="4791542" y="2432807"/>
              <a:ext cx="0" cy="2694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6FF8BBB-ED15-776A-DDF8-4AFFC7006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64" y="2341979"/>
              <a:ext cx="564826" cy="471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3B15C6B-B1E4-9FA6-C988-A9E19868C91D}"/>
                </a:ext>
              </a:extLst>
            </p:cNvPr>
            <p:cNvCxnSpPr>
              <a:cxnSpLocks/>
              <a:stCxn id="59" idx="2"/>
              <a:endCxn id="15" idx="0"/>
            </p:cNvCxnSpPr>
            <p:nvPr/>
          </p:nvCxnSpPr>
          <p:spPr>
            <a:xfrm>
              <a:off x="6312714" y="2504721"/>
              <a:ext cx="0" cy="636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AD44AA6-13C3-D115-6F4B-FA421C1EEEBB}"/>
                </a:ext>
              </a:extLst>
            </p:cNvPr>
            <p:cNvSpPr txBox="1"/>
            <p:nvPr/>
          </p:nvSpPr>
          <p:spPr>
            <a:xfrm>
              <a:off x="4369168" y="3839615"/>
              <a:ext cx="880844" cy="27699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24242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Tree</a:t>
              </a:r>
              <a:endParaRPr lang="ko-KR" altLang="en-US" sz="1200" dirty="0"/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E628DB3-57E9-97D1-02F7-B5065E7D1CEB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5250012" y="3305913"/>
              <a:ext cx="557978" cy="672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8B8E259-9CA7-E031-8351-44EF0ADF2E10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250012" y="3989249"/>
              <a:ext cx="546778" cy="118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5CEB5E63-749E-034D-F53B-C00DF4B801F6}"/>
                </a:ext>
              </a:extLst>
            </p:cNvPr>
            <p:cNvCxnSpPr>
              <a:cxnSpLocks/>
              <a:stCxn id="68" idx="3"/>
              <a:endCxn id="16" idx="1"/>
            </p:cNvCxnSpPr>
            <p:nvPr/>
          </p:nvCxnSpPr>
          <p:spPr>
            <a:xfrm flipV="1">
              <a:off x="5250012" y="3685472"/>
              <a:ext cx="546778" cy="29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2904376-77CB-E478-1520-82161B5A9D9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 flipV="1">
              <a:off x="4791542" y="2995201"/>
              <a:ext cx="475248" cy="994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연결선: 구부러짐 3">
              <a:extLst>
                <a:ext uri="{FF2B5EF4-FFF2-40B4-BE49-F238E27FC236}">
                  <a16:creationId xmlns:a16="http://schemas.microsoft.com/office/drawing/2014/main" id="{A8C77A63-41BD-359E-C788-B7D2653A5894}"/>
                </a:ext>
              </a:extLst>
            </p:cNvPr>
            <p:cNvCxnSpPr>
              <a:cxnSpLocks/>
              <a:stCxn id="19" idx="1"/>
              <a:endCxn id="59" idx="1"/>
            </p:cNvCxnSpPr>
            <p:nvPr/>
          </p:nvCxnSpPr>
          <p:spPr>
            <a:xfrm rot="10800000">
              <a:off x="5796790" y="2366223"/>
              <a:ext cx="12700" cy="2288301"/>
            </a:xfrm>
            <a:prstGeom prst="curvedConnector3">
              <a:avLst>
                <a:gd name="adj1" fmla="val 427058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136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E750E-3DE4-59AF-9E90-6B09C294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1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정호용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82F3C-79BD-7115-8A1D-5EC3034180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미니게임 설명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두 글자만 주어진 사자성어를 완성하는 게임이다</a:t>
            </a:r>
            <a:r>
              <a:rPr lang="en-US" altLang="ko-KR" dirty="0"/>
              <a:t>. </a:t>
            </a:r>
            <a:r>
              <a:rPr lang="ko-KR" altLang="en-US" dirty="0"/>
              <a:t>문제에서는 두 글자가 주어진다</a:t>
            </a:r>
            <a:r>
              <a:rPr lang="en-US" altLang="ko-KR" dirty="0"/>
              <a:t>. </a:t>
            </a:r>
            <a:r>
              <a:rPr lang="ko-KR" altLang="en-US" dirty="0"/>
              <a:t>사용자 입력을 받아 나머지 두 글자를 맞추는 게임이다</a:t>
            </a:r>
            <a:r>
              <a:rPr lang="en-US" altLang="ko-KR" dirty="0"/>
              <a:t>. 1~6</a:t>
            </a:r>
            <a:r>
              <a:rPr lang="ko-KR" altLang="en-US" dirty="0"/>
              <a:t>번 문제는 쉬운 난이도이며</a:t>
            </a:r>
            <a:r>
              <a:rPr lang="en-US" altLang="ko-KR" dirty="0"/>
              <a:t>, 7~10</a:t>
            </a:r>
          </a:p>
          <a:p>
            <a:pPr marL="0" indent="0">
              <a:buNone/>
            </a:pPr>
            <a:r>
              <a:rPr lang="ko-KR" altLang="en-US" dirty="0"/>
              <a:t>번 문제는 어려운 난이도라 정답 시 최대 </a:t>
            </a:r>
            <a:r>
              <a:rPr lang="en-US" altLang="ko-KR" dirty="0"/>
              <a:t>3</a:t>
            </a:r>
            <a:r>
              <a:rPr lang="ko-KR" altLang="en-US" dirty="0"/>
              <a:t>배 보너스 점수를 얻는다</a:t>
            </a:r>
            <a:r>
              <a:rPr lang="en-US" altLang="ko-KR" dirty="0"/>
              <a:t>. </a:t>
            </a:r>
            <a:r>
              <a:rPr lang="ko-KR" altLang="en-US" dirty="0"/>
              <a:t>소요 시간에 따라 점수가 다르며</a:t>
            </a:r>
            <a:r>
              <a:rPr lang="en-US" altLang="ko-KR" dirty="0"/>
              <a:t>, </a:t>
            </a:r>
            <a:r>
              <a:rPr lang="ko-KR" altLang="en-US" dirty="0" err="1"/>
              <a:t>두번</a:t>
            </a:r>
            <a:r>
              <a:rPr lang="ko-KR" altLang="en-US" dirty="0"/>
              <a:t> 틀리면 감점이 되고 다음 문제로 넘어간다</a:t>
            </a:r>
            <a:r>
              <a:rPr lang="en-US" altLang="ko-KR" dirty="0"/>
              <a:t>. </a:t>
            </a:r>
            <a:r>
              <a:rPr lang="ko-KR" altLang="en-US" dirty="0"/>
              <a:t>점수에 따라 도구 차등 지급이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4AC7A-E5E6-EEC4-C96F-23C50289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8" y="3355595"/>
            <a:ext cx="2049084" cy="28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14E4F-A272-EB6C-0DE4-8EC3BF14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46" y="3335087"/>
            <a:ext cx="2267266" cy="1457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28CD9-DB95-35FD-2C55-9042423A725C}"/>
              </a:ext>
            </a:extLst>
          </p:cNvPr>
          <p:cNvSpPr txBox="1"/>
          <p:nvPr/>
        </p:nvSpPr>
        <p:spPr>
          <a:xfrm>
            <a:off x="5381449" y="4792615"/>
            <a:ext cx="208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dirty="0"/>
              <a:t>번 문제 도달 시 나타나는 안내 문구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D340F-5865-19EA-198D-FB4E089CF28E}"/>
              </a:ext>
            </a:extLst>
          </p:cNvPr>
          <p:cNvSpPr txBox="1"/>
          <p:nvPr/>
        </p:nvSpPr>
        <p:spPr>
          <a:xfrm>
            <a:off x="2432653" y="5758530"/>
            <a:ext cx="248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처음 미니게임 접근 시 나타나는 가이드 화면</a:t>
            </a:r>
          </a:p>
        </p:txBody>
      </p:sp>
    </p:spTree>
    <p:extLst>
      <p:ext uri="{BB962C8B-B14F-4D97-AF65-F5344CB8AC3E}">
        <p14:creationId xmlns:p14="http://schemas.microsoft.com/office/powerpoint/2010/main" val="943075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1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정호용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1" y="862557"/>
            <a:ext cx="8189421" cy="1002174"/>
          </a:xfrm>
        </p:spPr>
        <p:txBody>
          <a:bodyPr/>
          <a:lstStyle/>
          <a:p>
            <a:r>
              <a:rPr lang="ko-KR" altLang="en-US" dirty="0"/>
              <a:t>클래스 구현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881C99-B74B-9405-A372-87ECA0A56C05}"/>
              </a:ext>
            </a:extLst>
          </p:cNvPr>
          <p:cNvGrpSpPr/>
          <p:nvPr/>
        </p:nvGrpSpPr>
        <p:grpSpPr>
          <a:xfrm>
            <a:off x="291191" y="1331201"/>
            <a:ext cx="8368715" cy="4550836"/>
            <a:chOff x="291191" y="1331201"/>
            <a:chExt cx="8368715" cy="455083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CBAC8E1-5A71-4E37-3CCF-0372ABD38B25}"/>
                </a:ext>
              </a:extLst>
            </p:cNvPr>
            <p:cNvGrpSpPr/>
            <p:nvPr/>
          </p:nvGrpSpPr>
          <p:grpSpPr>
            <a:xfrm>
              <a:off x="291191" y="1331201"/>
              <a:ext cx="8368715" cy="4550836"/>
              <a:chOff x="291191" y="2098100"/>
              <a:chExt cx="8368715" cy="4550836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9B5434B-C280-94A3-146D-9204C5B96743}"/>
                  </a:ext>
                </a:extLst>
              </p:cNvPr>
              <p:cNvGrpSpPr/>
              <p:nvPr/>
            </p:nvGrpSpPr>
            <p:grpSpPr>
              <a:xfrm>
                <a:off x="291191" y="2098100"/>
                <a:ext cx="8368715" cy="4511376"/>
                <a:chOff x="291191" y="2128664"/>
                <a:chExt cx="8368715" cy="4511376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FFC3F749-3C39-1B3F-D004-B4F7563EF85E}"/>
                    </a:ext>
                  </a:extLst>
                </p:cNvPr>
                <p:cNvSpPr/>
                <p:nvPr/>
              </p:nvSpPr>
              <p:spPr>
                <a:xfrm>
                  <a:off x="291191" y="2128664"/>
                  <a:ext cx="8368715" cy="4511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A162285-B738-531B-5071-A19A230F6730}"/>
                    </a:ext>
                  </a:extLst>
                </p:cNvPr>
                <p:cNvSpPr txBox="1"/>
                <p:nvPr/>
              </p:nvSpPr>
              <p:spPr>
                <a:xfrm>
                  <a:off x="291191" y="2195475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MiniGame1.java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F6FB786-3A6F-01D3-F38F-3FBB0B940589}"/>
                    </a:ext>
                  </a:extLst>
                </p:cNvPr>
                <p:cNvSpPr txBox="1"/>
                <p:nvPr/>
              </p:nvSpPr>
              <p:spPr>
                <a:xfrm>
                  <a:off x="3341879" y="2370003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1200" dirty="0"/>
                    <a:t>필드</a:t>
                  </a:r>
                  <a:endParaRPr lang="en-US" altLang="ko-KR" sz="1200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7BA13FB-03D1-2F0B-9045-A9720D8C1C9D}"/>
                    </a:ext>
                  </a:extLst>
                </p:cNvPr>
                <p:cNvSpPr txBox="1"/>
                <p:nvPr/>
              </p:nvSpPr>
              <p:spPr>
                <a:xfrm>
                  <a:off x="5047254" y="2375647"/>
                  <a:ext cx="16404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/>
                    <a:t>메소드</a:t>
                  </a:r>
                  <a:endParaRPr lang="en-US" altLang="ko-KR" sz="1200" dirty="0"/>
                </a:p>
              </p:txBody>
            </p:sp>
          </p:grp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632975D7-55F6-C70C-F2A8-AEBD751D0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5667" y="2137560"/>
                <a:ext cx="0" cy="451137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E30C119-6C2D-2A96-3C9E-E5D219A37804}"/>
                </a:ext>
              </a:extLst>
            </p:cNvPr>
            <p:cNvGrpSpPr/>
            <p:nvPr/>
          </p:nvGrpSpPr>
          <p:grpSpPr>
            <a:xfrm>
              <a:off x="6840132" y="2394843"/>
              <a:ext cx="1640479" cy="647223"/>
              <a:chOff x="291191" y="2375647"/>
              <a:chExt cx="8368715" cy="4130714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30964E4-F7EF-9DCD-DF1F-4968390595B4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3BBCD63-2E75-2E2B-0C16-9B2E26365DDA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GetScore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  <a:p>
                <a:r>
                  <a:rPr lang="ko-KR" altLang="en-US" sz="1200" dirty="0" err="1"/>
                  <a:t>접근자</a:t>
                </a:r>
                <a:endParaRPr lang="en-US" altLang="ko-KR" sz="1200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85CC53D-8509-6782-F8EC-128FAC489EBA}"/>
                </a:ext>
              </a:extLst>
            </p:cNvPr>
            <p:cNvGrpSpPr/>
            <p:nvPr/>
          </p:nvGrpSpPr>
          <p:grpSpPr>
            <a:xfrm>
              <a:off x="6840133" y="1531571"/>
              <a:ext cx="1640479" cy="647223"/>
              <a:chOff x="291191" y="2375647"/>
              <a:chExt cx="8368715" cy="4130714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A5809C6-BE76-DC19-2A81-2B7F2643246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B37C338-140E-DEB4-7A98-08E42CF85A43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SetScore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  <a:p>
                <a:r>
                  <a:rPr lang="ko-KR" altLang="en-US" sz="1200" dirty="0"/>
                  <a:t>설정자</a:t>
                </a:r>
                <a:endParaRPr lang="en-US" altLang="ko-KR" sz="1200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0AF9036-C9A6-6A73-FE83-14D709B4B640}"/>
                </a:ext>
              </a:extLst>
            </p:cNvPr>
            <p:cNvGrpSpPr/>
            <p:nvPr/>
          </p:nvGrpSpPr>
          <p:grpSpPr>
            <a:xfrm>
              <a:off x="5079650" y="5022702"/>
              <a:ext cx="1640479" cy="672917"/>
              <a:chOff x="291191" y="2375647"/>
              <a:chExt cx="8368715" cy="4294698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FFE1B5C0-B7C5-E3FF-30AE-52351226FFDB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85A44D-EF85-77E3-B19E-A0C0784FF773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SetupGame</a:t>
                </a:r>
                <a:r>
                  <a:rPr lang="en-US" altLang="ko-KR" sz="1200" dirty="0"/>
                  <a:t>()</a:t>
                </a:r>
              </a:p>
              <a:p>
                <a:r>
                  <a:rPr lang="ko-KR" altLang="en-US" sz="1200" dirty="0"/>
                  <a:t>미니게임 사자성어 문제 생성</a:t>
                </a:r>
                <a:endParaRPr lang="en-US" altLang="ko-KR" sz="12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D650868-987A-4126-8A39-BF57E68671E6}"/>
                </a:ext>
              </a:extLst>
            </p:cNvPr>
            <p:cNvGrpSpPr/>
            <p:nvPr/>
          </p:nvGrpSpPr>
          <p:grpSpPr>
            <a:xfrm>
              <a:off x="6840133" y="3297177"/>
              <a:ext cx="1640479" cy="647223"/>
              <a:chOff x="291191" y="2375647"/>
              <a:chExt cx="8368715" cy="4130714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D6A6E3C-66E3-82D7-5DE0-29CB3A08F569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06115E9-21FD-AFC3-E172-A14D91A3562A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MG1Guide()</a:t>
                </a:r>
              </a:p>
              <a:p>
                <a:r>
                  <a:rPr lang="ko-KR" altLang="en-US" sz="1200" dirty="0"/>
                  <a:t>미니게임 가이드</a:t>
                </a:r>
                <a:endParaRPr lang="en-US" altLang="ko-KR" sz="12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7E0FFC5-FF39-C98F-4307-F530B2CDDBC2}"/>
                </a:ext>
              </a:extLst>
            </p:cNvPr>
            <p:cNvGrpSpPr/>
            <p:nvPr/>
          </p:nvGrpSpPr>
          <p:grpSpPr>
            <a:xfrm>
              <a:off x="5079650" y="4191023"/>
              <a:ext cx="1640479" cy="647223"/>
              <a:chOff x="291191" y="2375647"/>
              <a:chExt cx="8368715" cy="4130714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4E2880AF-6F2B-E75C-6F11-F32F53793EF5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CC8E445-59CD-C022-753A-512D0C7B0D9E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MG1Loading()</a:t>
                </a:r>
              </a:p>
              <a:p>
                <a:r>
                  <a:rPr lang="ko-KR" altLang="en-US" sz="1200" dirty="0"/>
                  <a:t>미니게임 로딩화면</a:t>
                </a:r>
                <a:endParaRPr lang="en-US" altLang="ko-KR" sz="1200" dirty="0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6C7E421-452E-95BB-610B-3079768DD95A}"/>
                </a:ext>
              </a:extLst>
            </p:cNvPr>
            <p:cNvGrpSpPr/>
            <p:nvPr/>
          </p:nvGrpSpPr>
          <p:grpSpPr>
            <a:xfrm>
              <a:off x="6840132" y="4173057"/>
              <a:ext cx="1640479" cy="647223"/>
              <a:chOff x="291191" y="2375647"/>
              <a:chExt cx="8368715" cy="4130714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4AAA3BC7-014C-65F7-06C5-6F24D2867ACA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B830F25-99D6-6CCB-58E9-CA0396B6DE1F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MG1Game1()</a:t>
                </a:r>
              </a:p>
              <a:p>
                <a:r>
                  <a:rPr lang="ko-KR" altLang="en-US" sz="1200" dirty="0"/>
                  <a:t>미니게임 실행부분</a:t>
                </a:r>
                <a:endParaRPr lang="en-US" altLang="ko-KR" sz="1200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2CAEC00-8A3F-4A25-D66E-69A714C981EB}"/>
                </a:ext>
              </a:extLst>
            </p:cNvPr>
            <p:cNvGrpSpPr/>
            <p:nvPr/>
          </p:nvGrpSpPr>
          <p:grpSpPr>
            <a:xfrm>
              <a:off x="6840132" y="5025505"/>
              <a:ext cx="1640479" cy="647223"/>
              <a:chOff x="291191" y="2375647"/>
              <a:chExt cx="8368715" cy="413071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EB835D1E-9296-78AE-202F-2DCE2F30EE46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3BCC10C-ED76-9A80-79DB-3BDA69C41793}"/>
                  </a:ext>
                </a:extLst>
              </p:cNvPr>
              <p:cNvSpPr txBox="1"/>
              <p:nvPr/>
            </p:nvSpPr>
            <p:spPr>
              <a:xfrm>
                <a:off x="291191" y="2545324"/>
                <a:ext cx="7591264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MG1Ending()</a:t>
                </a:r>
              </a:p>
              <a:p>
                <a:r>
                  <a:rPr lang="ko-KR" altLang="en-US" sz="1200" dirty="0"/>
                  <a:t>미니게임 </a:t>
                </a:r>
                <a:r>
                  <a:rPr lang="ko-KR" altLang="en-US" sz="1200" dirty="0" err="1"/>
                  <a:t>결과창</a:t>
                </a:r>
                <a:endParaRPr lang="en-US" altLang="ko-KR" sz="1200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3A4BA67-A447-AFAA-6292-B26ED6783338}"/>
                </a:ext>
              </a:extLst>
            </p:cNvPr>
            <p:cNvGrpSpPr/>
            <p:nvPr/>
          </p:nvGrpSpPr>
          <p:grpSpPr>
            <a:xfrm>
              <a:off x="386057" y="1691266"/>
              <a:ext cx="1640479" cy="647223"/>
              <a:chOff x="291191" y="2375647"/>
              <a:chExt cx="8368715" cy="4130714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50AF1A1-D3D7-D803-D772-258A264925CC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365BC8-ACD3-AEFD-2A2D-621D9E37DE8A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mg1score</a:t>
                </a:r>
              </a:p>
              <a:p>
                <a:r>
                  <a:rPr lang="ko-KR" altLang="en-US" sz="1200" dirty="0"/>
                  <a:t>미니게임 점수 </a:t>
                </a:r>
                <a:endParaRPr lang="en-US" altLang="ko-KR" sz="12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1C9F80-3C2F-4D57-5150-15636869A52F}"/>
                </a:ext>
              </a:extLst>
            </p:cNvPr>
            <p:cNvGrpSpPr/>
            <p:nvPr/>
          </p:nvGrpSpPr>
          <p:grpSpPr>
            <a:xfrm>
              <a:off x="386057" y="4843122"/>
              <a:ext cx="1640479" cy="647223"/>
              <a:chOff x="291191" y="2375647"/>
              <a:chExt cx="8368715" cy="4130714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EB6CC7-A2F7-0053-59E7-F8CF37E6C102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43B7931-4159-CFFE-D669-FA12F8202014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stagecnt</a:t>
                </a:r>
                <a:endParaRPr lang="en-US" altLang="ko-KR" sz="1200" dirty="0"/>
              </a:p>
              <a:p>
                <a:r>
                  <a:rPr lang="ko-KR" altLang="en-US" sz="1200" dirty="0"/>
                  <a:t>미니게임 단계 </a:t>
                </a:r>
                <a:endParaRPr lang="en-US" altLang="ko-KR" sz="1200" dirty="0"/>
              </a:p>
              <a:p>
                <a:r>
                  <a:rPr lang="ko-KR" altLang="en-US" sz="1200" dirty="0"/>
                  <a:t>카운트</a:t>
                </a:r>
                <a:endParaRPr lang="en-US" altLang="ko-KR" sz="1200" dirty="0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4094A8E-1736-2904-2BC2-6224C4E00111}"/>
                </a:ext>
              </a:extLst>
            </p:cNvPr>
            <p:cNvGrpSpPr/>
            <p:nvPr/>
          </p:nvGrpSpPr>
          <p:grpSpPr>
            <a:xfrm>
              <a:off x="386057" y="2503120"/>
              <a:ext cx="1640479" cy="647223"/>
              <a:chOff x="291191" y="2375647"/>
              <a:chExt cx="8368715" cy="413071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B5A9B3A-7183-E7E5-9AD3-1E49EB1CA6DA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C914C96-AFA5-DF37-0837-295D184979D9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wrongcnt</a:t>
                </a:r>
                <a:endParaRPr lang="en-US" altLang="ko-KR" sz="1200" dirty="0"/>
              </a:p>
              <a:p>
                <a:r>
                  <a:rPr lang="ko-KR" altLang="en-US" sz="1200" dirty="0"/>
                  <a:t>미니게임 오답 </a:t>
                </a:r>
                <a:endParaRPr lang="en-US" altLang="ko-KR" sz="1200" dirty="0"/>
              </a:p>
              <a:p>
                <a:r>
                  <a:rPr lang="ko-KR" altLang="en-US" sz="1200" dirty="0"/>
                  <a:t>횟수 카운트</a:t>
                </a:r>
                <a:endParaRPr lang="en-US" altLang="ko-KR" sz="1200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D110CD9-468A-24C1-0C11-C06F947B3B04}"/>
                </a:ext>
              </a:extLst>
            </p:cNvPr>
            <p:cNvGrpSpPr/>
            <p:nvPr/>
          </p:nvGrpSpPr>
          <p:grpSpPr>
            <a:xfrm>
              <a:off x="2383370" y="1703968"/>
              <a:ext cx="1640479" cy="647223"/>
              <a:chOff x="291191" y="2375647"/>
              <a:chExt cx="8368715" cy="4130714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12A0734-4120-5230-C9A7-AB0BB3760FE4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0AD81B-BEED-3CBD-F41B-0F233E8BD3B7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starttime</a:t>
                </a:r>
                <a:endParaRPr lang="en-US" altLang="ko-KR" sz="1200" dirty="0"/>
              </a:p>
              <a:p>
                <a:r>
                  <a:rPr lang="ko-KR" altLang="en-US" sz="1200" dirty="0"/>
                  <a:t>타이머 시작시간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40E1FE9-C22B-80FF-BE2D-D06ED886DE36}"/>
                </a:ext>
              </a:extLst>
            </p:cNvPr>
            <p:cNvGrpSpPr/>
            <p:nvPr/>
          </p:nvGrpSpPr>
          <p:grpSpPr>
            <a:xfrm>
              <a:off x="386057" y="3280846"/>
              <a:ext cx="1640479" cy="647223"/>
              <a:chOff x="291191" y="2375647"/>
              <a:chExt cx="8368715" cy="4130714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333397E-1319-0CF1-BB26-392C24922EED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3B5E410-5908-BF00-2199-3507DC36AE65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endtime</a:t>
                </a:r>
                <a:endParaRPr lang="en-US" altLang="ko-KR" sz="1200" dirty="0"/>
              </a:p>
              <a:p>
                <a:r>
                  <a:rPr lang="ko-KR" altLang="en-US" sz="1200" dirty="0"/>
                  <a:t>타이머 </a:t>
                </a:r>
                <a:r>
                  <a:rPr lang="ko-KR" altLang="en-US" sz="1200" dirty="0" err="1"/>
                  <a:t>끝나는시간</a:t>
                </a:r>
                <a:r>
                  <a:rPr lang="ko-KR" altLang="en-US" sz="1200" dirty="0"/>
                  <a:t>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5A6A713-26E0-8A41-E740-78DC1FC417F8}"/>
                </a:ext>
              </a:extLst>
            </p:cNvPr>
            <p:cNvGrpSpPr/>
            <p:nvPr/>
          </p:nvGrpSpPr>
          <p:grpSpPr>
            <a:xfrm>
              <a:off x="2383370" y="2506861"/>
              <a:ext cx="1640479" cy="647223"/>
              <a:chOff x="291191" y="2375647"/>
              <a:chExt cx="8368715" cy="413071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61EE862-AC5E-DF87-03A5-7980A8EE1F42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42C15F5-B103-9121-E8EB-FE29B7C8B8BE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elapsedtime</a:t>
                </a:r>
                <a:endParaRPr lang="en-US" altLang="ko-KR" sz="1200" dirty="0"/>
              </a:p>
              <a:p>
                <a:r>
                  <a:rPr lang="ko-KR" altLang="en-US" sz="1200" dirty="0"/>
                  <a:t>문제 별 소요시간 저장하는 멤버변수</a:t>
                </a:r>
                <a:endParaRPr lang="en-US" altLang="ko-KR" sz="1200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BC315CF-D179-7D38-1C37-B815210EEF1A}"/>
                </a:ext>
              </a:extLst>
            </p:cNvPr>
            <p:cNvGrpSpPr/>
            <p:nvPr/>
          </p:nvGrpSpPr>
          <p:grpSpPr>
            <a:xfrm>
              <a:off x="386057" y="4077553"/>
              <a:ext cx="1640479" cy="647223"/>
              <a:chOff x="291191" y="2375647"/>
              <a:chExt cx="8368715" cy="4130714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DD91A4-BB57-2682-9BFA-6A6FDDE174A0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10DA437-CD9E-A66F-985C-CEF8D30EC6A4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41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useranswer</a:t>
                </a:r>
                <a:endParaRPr lang="en-US" altLang="ko-KR" sz="1200" dirty="0"/>
              </a:p>
              <a:p>
                <a:r>
                  <a:rPr lang="ko-KR" altLang="en-US" sz="1200" dirty="0"/>
                  <a:t>사용자가 입력한 정답 저장</a:t>
                </a:r>
                <a:endParaRPr lang="en-US" altLang="ko-KR" sz="12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337C24B-2733-A5B7-A45E-4FC94D205DAE}"/>
                </a:ext>
              </a:extLst>
            </p:cNvPr>
            <p:cNvGrpSpPr/>
            <p:nvPr/>
          </p:nvGrpSpPr>
          <p:grpSpPr>
            <a:xfrm>
              <a:off x="2383370" y="4761264"/>
              <a:ext cx="1640479" cy="420718"/>
              <a:chOff x="291191" y="2030498"/>
              <a:chExt cx="8368715" cy="4475863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CD8E37B-A62D-1BC4-5DD1-69069075D2FD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30D3F16-17D6-05CD-9EFA-3DBFAD7ED0F9}"/>
                  </a:ext>
                </a:extLst>
              </p:cNvPr>
              <p:cNvSpPr txBox="1"/>
              <p:nvPr/>
            </p:nvSpPr>
            <p:spPr>
              <a:xfrm>
                <a:off x="291191" y="2030498"/>
                <a:ext cx="8231309" cy="2946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StringBuffer</a:t>
                </a:r>
                <a:r>
                  <a:rPr lang="en-US" altLang="ko-KR" sz="1200" dirty="0"/>
                  <a:t> answer</a:t>
                </a:r>
              </a:p>
              <a:p>
                <a:endParaRPr lang="en-US" altLang="ko-KR" sz="1200" dirty="0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1D138B1-842D-C31C-BC4E-7040E9124D26}"/>
                </a:ext>
              </a:extLst>
            </p:cNvPr>
            <p:cNvGrpSpPr/>
            <p:nvPr/>
          </p:nvGrpSpPr>
          <p:grpSpPr>
            <a:xfrm>
              <a:off x="2383370" y="5295917"/>
              <a:ext cx="1640479" cy="422565"/>
              <a:chOff x="291191" y="3956443"/>
              <a:chExt cx="8368715" cy="449551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E51388B-BA10-0CC6-AA10-FF56F35B0E13}"/>
                  </a:ext>
                </a:extLst>
              </p:cNvPr>
              <p:cNvSpPr/>
              <p:nvPr/>
            </p:nvSpPr>
            <p:spPr>
              <a:xfrm>
                <a:off x="291191" y="4321241"/>
                <a:ext cx="8368715" cy="41307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E1BF3F-50C1-D764-EBE0-58AFD8D90C9C}"/>
                  </a:ext>
                </a:extLst>
              </p:cNvPr>
              <p:cNvSpPr txBox="1"/>
              <p:nvPr/>
            </p:nvSpPr>
            <p:spPr>
              <a:xfrm>
                <a:off x="291191" y="3956443"/>
                <a:ext cx="8231309" cy="294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GetTool</a:t>
                </a:r>
                <a:r>
                  <a:rPr lang="en-US" altLang="ko-KR" sz="1200" dirty="0"/>
                  <a:t> g1 </a:t>
                </a:r>
                <a:r>
                  <a:rPr lang="ko-KR" altLang="en-US" sz="1200" dirty="0"/>
                  <a:t>객체</a:t>
                </a:r>
                <a:endParaRPr lang="en-US" altLang="ko-KR" sz="1200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CC1DCBE-E49B-9185-14A6-9C4258AB0316}"/>
                </a:ext>
              </a:extLst>
            </p:cNvPr>
            <p:cNvGrpSpPr/>
            <p:nvPr/>
          </p:nvGrpSpPr>
          <p:grpSpPr>
            <a:xfrm>
              <a:off x="2383370" y="3282900"/>
              <a:ext cx="1640479" cy="647223"/>
              <a:chOff x="291191" y="2375647"/>
              <a:chExt cx="8368715" cy="4130714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A704927-28DD-3A7F-E36F-26CD457A9A44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7AF93F8-C76F-DDC6-96E2-7B23CED321C1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IdiomList</a:t>
                </a:r>
                <a:r>
                  <a:rPr lang="en-US" altLang="ko-KR" sz="1200" dirty="0"/>
                  <a:t>[ ]</a:t>
                </a:r>
              </a:p>
              <a:p>
                <a:r>
                  <a:rPr lang="ko-KR" altLang="en-US" sz="1200" dirty="0"/>
                  <a:t>문제 배열</a:t>
                </a:r>
                <a:endParaRPr lang="en-US" altLang="ko-KR" sz="1200" dirty="0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934C86E-9DEC-6100-9246-80FB08C0FD4A}"/>
                </a:ext>
              </a:extLst>
            </p:cNvPr>
            <p:cNvGrpSpPr/>
            <p:nvPr/>
          </p:nvGrpSpPr>
          <p:grpSpPr>
            <a:xfrm>
              <a:off x="2383370" y="4077404"/>
              <a:ext cx="1640479" cy="647223"/>
              <a:chOff x="291191" y="2375647"/>
              <a:chExt cx="8368715" cy="4130714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2A9E55C-F4A6-8B89-088B-9593FBEEAFF4}"/>
                  </a:ext>
                </a:extLst>
              </p:cNvPr>
              <p:cNvSpPr/>
              <p:nvPr/>
            </p:nvSpPr>
            <p:spPr>
              <a:xfrm>
                <a:off x="291191" y="2375647"/>
                <a:ext cx="8368715" cy="413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9EB892-9F6C-FEFD-FEE7-F70A4FDEF26C}"/>
                  </a:ext>
                </a:extLst>
              </p:cNvPr>
              <p:cNvSpPr txBox="1"/>
              <p:nvPr/>
            </p:nvSpPr>
            <p:spPr>
              <a:xfrm>
                <a:off x="291191" y="2375647"/>
                <a:ext cx="7591264" cy="294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/>
                  <a:t>AnswerList</a:t>
                </a:r>
                <a:r>
                  <a:rPr lang="en-US" altLang="ko-KR" sz="1200" dirty="0"/>
                  <a:t>[ ]</a:t>
                </a:r>
              </a:p>
              <a:p>
                <a:r>
                  <a:rPr lang="ko-KR" altLang="en-US" sz="1200" dirty="0"/>
                  <a:t>정답 배열</a:t>
                </a:r>
                <a:endParaRPr lang="en-US" altLang="ko-KR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167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1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정호용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실행화면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402C6-70CD-2EE1-2CC5-EB073DF6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2" y="1319340"/>
            <a:ext cx="2362530" cy="3801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E7C129-4EF2-E9B4-9721-1678B6B6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29" y="1074076"/>
            <a:ext cx="2136993" cy="1967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ACA574-A0F5-5839-8AF8-53DC27AE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20" y="1319340"/>
            <a:ext cx="1795656" cy="3584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42526-5C0D-C773-80C5-DD2EDA00A265}"/>
              </a:ext>
            </a:extLst>
          </p:cNvPr>
          <p:cNvSpPr txBox="1"/>
          <p:nvPr/>
        </p:nvSpPr>
        <p:spPr>
          <a:xfrm>
            <a:off x="291190" y="5029200"/>
            <a:ext cx="1891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시작 시 자동으로 시간 측정이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정답 시 소요시간과 </a:t>
            </a:r>
            <a:endParaRPr lang="en-US" altLang="ko-KR" sz="1200" dirty="0"/>
          </a:p>
          <a:p>
            <a:r>
              <a:rPr lang="ko-KR" altLang="en-US" sz="1200" dirty="0"/>
              <a:t>현재 점수를 표시한다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4A57A-51B6-EC5B-85CB-679F2C76693E}"/>
              </a:ext>
            </a:extLst>
          </p:cNvPr>
          <p:cNvSpPr txBox="1"/>
          <p:nvPr/>
        </p:nvSpPr>
        <p:spPr>
          <a:xfrm>
            <a:off x="2519061" y="5014377"/>
            <a:ext cx="205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문제 오답 시 </a:t>
            </a:r>
            <a:r>
              <a:rPr lang="ko-KR" altLang="en-US" sz="1200" dirty="0" err="1"/>
              <a:t>틀린횟수가</a:t>
            </a:r>
            <a:r>
              <a:rPr lang="ko-KR" altLang="en-US" sz="1200" dirty="0"/>
              <a:t> 증가하며</a:t>
            </a:r>
            <a:r>
              <a:rPr lang="en-US" altLang="ko-KR" sz="1200" dirty="0"/>
              <a:t>, </a:t>
            </a:r>
            <a:r>
              <a:rPr lang="ko-KR" altLang="en-US" sz="1200" dirty="0"/>
              <a:t>문제에 표시된다</a:t>
            </a:r>
            <a:r>
              <a:rPr lang="en-US" altLang="ko-KR" sz="1200" dirty="0"/>
              <a:t>. 2</a:t>
            </a:r>
            <a:r>
              <a:rPr lang="ko-KR" altLang="en-US" sz="1200" dirty="0"/>
              <a:t>회 오답 시 </a:t>
            </a:r>
            <a:r>
              <a:rPr lang="en-US" altLang="ko-KR" sz="1200" dirty="0"/>
              <a:t>5</a:t>
            </a:r>
            <a:r>
              <a:rPr lang="ko-KR" altLang="en-US" sz="1200" dirty="0"/>
              <a:t>점 감점하며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문제로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F6DBD-64F3-C944-F25E-129CAA58239E}"/>
              </a:ext>
            </a:extLst>
          </p:cNvPr>
          <p:cNvSpPr txBox="1"/>
          <p:nvPr/>
        </p:nvSpPr>
        <p:spPr>
          <a:xfrm>
            <a:off x="5194183" y="5106709"/>
            <a:ext cx="261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 종료 시</a:t>
            </a:r>
            <a:r>
              <a:rPr lang="en-US" altLang="ko-KR" sz="1200" dirty="0"/>
              <a:t>, </a:t>
            </a:r>
            <a:r>
              <a:rPr lang="ko-KR" altLang="en-US" sz="1200" dirty="0"/>
              <a:t>결과창에 점수가 뜨며 점수에 따라 어떤 도구를 획득했는지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F29AFA-D926-143A-55FA-6D0F3C788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805" y="1383237"/>
            <a:ext cx="2281830" cy="1415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563FFD-566F-9EC5-903C-724D9E052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929" y="3232900"/>
            <a:ext cx="2462805" cy="16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1" y="862556"/>
            <a:ext cx="8189421" cy="5514674"/>
          </a:xfrm>
        </p:spPr>
        <p:txBody>
          <a:bodyPr/>
          <a:lstStyle/>
          <a:p>
            <a:r>
              <a:rPr lang="ko-KR" altLang="en-US" dirty="0"/>
              <a:t>미니게임 설명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노래의 일부분을 짧게 재생해주고 그 노래의 가수와 제목을 맞추는 게임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배열을 사용해 가수 정답 </a:t>
            </a:r>
            <a:r>
              <a:rPr lang="en-US" altLang="ko-KR" dirty="0"/>
              <a:t>(</a:t>
            </a:r>
            <a:r>
              <a:rPr lang="en-US" altLang="ko-KR" dirty="0" err="1"/>
              <a:t>SingerList</a:t>
            </a:r>
            <a:r>
              <a:rPr lang="en-US" altLang="ko-KR" dirty="0"/>
              <a:t>[])</a:t>
            </a:r>
            <a:r>
              <a:rPr lang="ko-KR" altLang="en-US" dirty="0"/>
              <a:t>와 노래 정답 </a:t>
            </a:r>
            <a:r>
              <a:rPr lang="en-US" altLang="ko-KR" dirty="0"/>
              <a:t>(</a:t>
            </a:r>
            <a:r>
              <a:rPr lang="en-US" altLang="ko-KR" dirty="0" err="1"/>
              <a:t>SongList</a:t>
            </a:r>
            <a:r>
              <a:rPr lang="en-US" altLang="ko-KR" dirty="0"/>
              <a:t>[])</a:t>
            </a:r>
            <a:r>
              <a:rPr lang="ko-KR" altLang="en-US" dirty="0"/>
              <a:t>를 배열에 저장한다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노래 재생하는 메서드</a:t>
            </a:r>
            <a:r>
              <a:rPr lang="en-US" altLang="ko-KR" dirty="0"/>
              <a:t>(  )</a:t>
            </a:r>
            <a:r>
              <a:rPr lang="ko-KR" altLang="en-US" dirty="0"/>
              <a:t>를 실행하고 </a:t>
            </a:r>
            <a:r>
              <a:rPr lang="en-US" altLang="ko-KR" dirty="0"/>
              <a:t>Scanner</a:t>
            </a:r>
            <a:r>
              <a:rPr lang="ko-KR" altLang="en-US" dirty="0"/>
              <a:t>를 사용해 플레이어가 입력한 값을 받는다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</a:t>
            </a:r>
            <a:r>
              <a:rPr lang="ko-KR" altLang="en-US" dirty="0"/>
              <a:t>문을 사용해 플레이어의 입력 값과 </a:t>
            </a:r>
            <a:r>
              <a:rPr lang="en-US" altLang="ko-KR" dirty="0"/>
              <a:t>, </a:t>
            </a:r>
            <a:r>
              <a:rPr lang="ko-KR" altLang="en-US" dirty="0"/>
              <a:t>배열에 저장된 값이 같으면 정답처리를 해 점수를 부여하고</a:t>
            </a:r>
            <a:r>
              <a:rPr lang="en-US" altLang="ko-KR" dirty="0"/>
              <a:t>,</a:t>
            </a:r>
            <a:r>
              <a:rPr lang="ko-KR" altLang="en-US" dirty="0"/>
              <a:t> 그렇지 않으면 획득 가능한 점수를 감소시키고 기회를 한 번 더 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문제 당 </a:t>
            </a:r>
            <a:r>
              <a:rPr lang="en-US" altLang="ko-KR" dirty="0"/>
              <a:t>20</a:t>
            </a:r>
            <a:r>
              <a:rPr lang="ko-KR" altLang="en-US" dirty="0" err="1"/>
              <a:t>점씩</a:t>
            </a:r>
            <a:r>
              <a:rPr lang="ko-KR" altLang="en-US" dirty="0"/>
              <a:t> 총 세 문제가 진행되며</a:t>
            </a:r>
            <a:r>
              <a:rPr lang="en-US" altLang="ko-KR" dirty="0"/>
              <a:t>, </a:t>
            </a:r>
            <a:r>
              <a:rPr lang="ko-KR" altLang="en-US" dirty="0"/>
              <a:t>최대 획득 가능 점수는 </a:t>
            </a:r>
            <a:r>
              <a:rPr lang="en-US" altLang="ko-KR" dirty="0"/>
              <a:t>60</a:t>
            </a:r>
            <a:r>
              <a:rPr lang="ko-KR" altLang="en-US" dirty="0"/>
              <a:t>점이다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2335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클래스 구현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필드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4307314-42A5-7596-34AA-E99C9B91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73" y="2177588"/>
            <a:ext cx="6826080" cy="23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3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클래스 구현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가이드 </a:t>
            </a:r>
            <a:r>
              <a:rPr lang="en-US" altLang="ko-KR" dirty="0"/>
              <a:t>/ </a:t>
            </a:r>
            <a:r>
              <a:rPr lang="ko-KR" altLang="en-US" dirty="0"/>
              <a:t>진행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D4F7A15-9CC1-F438-B4E0-79D3147F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302"/>
            <a:ext cx="6394538" cy="30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7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클래스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 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노래재생 메소드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337B465-8992-D6A0-F1C5-9213DFAB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4" y="2108593"/>
            <a:ext cx="3390900" cy="15113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53D6E47-596B-78E8-89B4-2016A82AE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9" y="4204202"/>
            <a:ext cx="3005190" cy="23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클래스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게임플레이 메소드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CB956B-3808-386E-4BFE-C3911B82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41" y="1980207"/>
            <a:ext cx="4625347" cy="431252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0149B4-435A-F273-BA7A-C7414361B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7" y="2095269"/>
            <a:ext cx="4114338" cy="41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52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클래스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점수계산 메소드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76DA40C-B905-D8BE-A0C7-F5FCE9AC6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5" y="2145838"/>
            <a:ext cx="4043462" cy="340706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1CC7A3-48DF-80DB-177A-2E44C89F2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57" y="2145838"/>
            <a:ext cx="4013766" cy="37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1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2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현진우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실행화면 설명</a:t>
            </a: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CC379DF-6CDD-B93C-45B1-7BDEF9D3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0" y="1408400"/>
            <a:ext cx="2323607" cy="2425868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CDBE79D-6F4D-DCBC-6C78-DF1DF3CF1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86" y="1408400"/>
            <a:ext cx="2016822" cy="2425868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4410B99-96C8-AA9A-1F8B-D706CAD8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88" y="2221484"/>
            <a:ext cx="1720850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403178-8BBD-57F3-C708-7E6804694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29" y="5425875"/>
            <a:ext cx="3303123" cy="752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11994-9849-C281-80E1-D4AC8036EBFD}"/>
              </a:ext>
            </a:extLst>
          </p:cNvPr>
          <p:cNvSpPr txBox="1"/>
          <p:nvPr/>
        </p:nvSpPr>
        <p:spPr>
          <a:xfrm>
            <a:off x="316790" y="4028138"/>
            <a:ext cx="235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가이드 메소드가 먼저 나오고 게임 룰을 설명해준다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743D3-B6CC-0574-1650-5814CCCBC4CD}"/>
              </a:ext>
            </a:extLst>
          </p:cNvPr>
          <p:cNvSpPr txBox="1"/>
          <p:nvPr/>
        </p:nvSpPr>
        <p:spPr>
          <a:xfrm>
            <a:off x="6187152" y="5109716"/>
            <a:ext cx="2228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 문제가 모두 끝나면 점수를 합산하고 앞서 결정됐었던 장소에 의한 추가점수를 더해 최종점수가 결정된다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최종점수에 따라 얻게 되는 나뭇가지</a:t>
            </a:r>
            <a:r>
              <a:rPr lang="en-US" altLang="ko-KR" sz="1200" dirty="0"/>
              <a:t>,</a:t>
            </a:r>
            <a:r>
              <a:rPr lang="ko-KR" altLang="en-US" sz="1200" dirty="0"/>
              <a:t>열매</a:t>
            </a:r>
            <a:r>
              <a:rPr lang="en-US" altLang="ko-KR" sz="1200" dirty="0"/>
              <a:t>, </a:t>
            </a:r>
            <a:r>
              <a:rPr lang="ko-KR" altLang="en-US" sz="1200" dirty="0"/>
              <a:t>꽃의 개수가 달라진다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2D6FBB-DE10-D6C9-0535-EBC0DF0F5AEC}"/>
              </a:ext>
            </a:extLst>
          </p:cNvPr>
          <p:cNvSpPr txBox="1"/>
          <p:nvPr/>
        </p:nvSpPr>
        <p:spPr>
          <a:xfrm>
            <a:off x="3124672" y="4008314"/>
            <a:ext cx="225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노래재생 메소드가 실행되고 노래가 나오면 가수와 노래제목의 입력을 차례로 입력 받고 </a:t>
            </a:r>
            <a:r>
              <a:rPr lang="en-US" altLang="ko-KR" sz="1200" dirty="0"/>
              <a:t>,</a:t>
            </a:r>
            <a:r>
              <a:rPr lang="ko-KR" altLang="en-US" sz="1200" dirty="0"/>
              <a:t> 플레이어의 입력 값과 정답이 같으면 정답처리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0390D-ADF5-A0C1-D9CE-2DA1757BF9D2}"/>
              </a:ext>
            </a:extLst>
          </p:cNvPr>
          <p:cNvSpPr txBox="1"/>
          <p:nvPr/>
        </p:nvSpPr>
        <p:spPr>
          <a:xfrm>
            <a:off x="6252801" y="3837654"/>
            <a:ext cx="1587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틀리면 한 번의 기회를 더 준다</a:t>
            </a:r>
            <a:r>
              <a:rPr lang="en-US" altLang="ko-KR" sz="1200" dirty="0"/>
              <a:t>. </a:t>
            </a:r>
            <a:r>
              <a:rPr lang="ko-KR" altLang="en-US" sz="1200" dirty="0"/>
              <a:t>한 번 더 틀릴 경우 점수를 받지 못하고 다음 문제로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619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기획대비 구현정도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기획 대비 구현 내용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실행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002CF-88EB-1A8F-9D26-59B768F0A973}"/>
              </a:ext>
            </a:extLst>
          </p:cNvPr>
          <p:cNvSpPr txBox="1"/>
          <p:nvPr/>
        </p:nvSpPr>
        <p:spPr>
          <a:xfrm>
            <a:off x="788894" y="589877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오프닝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0F802-B1CB-0B01-3BF1-0428196F4D73}"/>
              </a:ext>
            </a:extLst>
          </p:cNvPr>
          <p:cNvSpPr txBox="1"/>
          <p:nvPr/>
        </p:nvSpPr>
        <p:spPr>
          <a:xfrm>
            <a:off x="2767588" y="589877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3A5E8-BE22-31D9-7569-8F38643DFA3A}"/>
              </a:ext>
            </a:extLst>
          </p:cNvPr>
          <p:cNvSpPr txBox="1"/>
          <p:nvPr/>
        </p:nvSpPr>
        <p:spPr>
          <a:xfrm>
            <a:off x="5017392" y="592222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5BBAF-6F1C-987D-9C89-0C8A806DF52E}"/>
              </a:ext>
            </a:extLst>
          </p:cNvPr>
          <p:cNvSpPr txBox="1"/>
          <p:nvPr/>
        </p:nvSpPr>
        <p:spPr>
          <a:xfrm>
            <a:off x="6999542" y="592222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미니게임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2FBDA6-6FE5-A2F2-2C84-75FE10F6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" y="3723719"/>
            <a:ext cx="2244779" cy="1973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534112-1ECA-CDD6-4A58-B60B3F51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38" y="2337658"/>
            <a:ext cx="2022804" cy="34931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479D6E-21FA-F79B-5EDA-C259B7B3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285" y="2402187"/>
            <a:ext cx="1849066" cy="3295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44CEDE-C250-D2C9-218C-11521873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494" y="862556"/>
            <a:ext cx="1863679" cy="48347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4FC145-435A-151C-2611-49DB6157C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82" y="1756621"/>
            <a:ext cx="1287926" cy="20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10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3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최우정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1" y="862556"/>
            <a:ext cx="8189421" cy="5514674"/>
          </a:xfrm>
        </p:spPr>
        <p:txBody>
          <a:bodyPr/>
          <a:lstStyle/>
          <a:p>
            <a:r>
              <a:rPr lang="ko-KR" altLang="en-US" dirty="0"/>
              <a:t>미니게임 설명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나무를 괴롭히는 벌레의 이름을 맞추는 </a:t>
            </a:r>
            <a:r>
              <a:rPr lang="ko-KR" altLang="en-US" dirty="0" err="1"/>
              <a:t>행맨</a:t>
            </a:r>
            <a:r>
              <a:rPr lang="ko-KR" altLang="en-US" dirty="0"/>
              <a:t> 게임으로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번의 기회가 주어진다</a:t>
            </a:r>
            <a:r>
              <a:rPr lang="en-US" altLang="ko-KR" dirty="0"/>
              <a:t>. </a:t>
            </a:r>
            <a:r>
              <a:rPr lang="ko-KR" altLang="en-US" dirty="0"/>
              <a:t>주어진 기회 안에 벌레의 이름을 맞추면 성공으로</a:t>
            </a:r>
            <a:r>
              <a:rPr lang="en-US" altLang="ko-KR" dirty="0"/>
              <a:t>, </a:t>
            </a:r>
            <a:r>
              <a:rPr lang="ko-KR" altLang="en-US" dirty="0"/>
              <a:t>몇 번 만에 맞췄는지에 따라 점수가 차등적으로 주어지고 그에 따라 다양한 보상 </a:t>
            </a:r>
            <a:r>
              <a:rPr lang="en-US" altLang="ko-KR" dirty="0"/>
              <a:t>(</a:t>
            </a:r>
            <a:r>
              <a:rPr lang="ko-KR" altLang="en-US" dirty="0"/>
              <a:t>나뭇가지</a:t>
            </a:r>
            <a:r>
              <a:rPr lang="en-US" altLang="ko-KR" dirty="0"/>
              <a:t>, </a:t>
            </a:r>
            <a:r>
              <a:rPr lang="ko-KR" altLang="en-US" dirty="0"/>
              <a:t>꽃</a:t>
            </a:r>
            <a:r>
              <a:rPr lang="en-US" altLang="ko-KR" dirty="0"/>
              <a:t>, </a:t>
            </a:r>
            <a:r>
              <a:rPr lang="ko-KR" altLang="en-US" dirty="0"/>
              <a:t>열매</a:t>
            </a:r>
            <a:r>
              <a:rPr lang="en-US" altLang="ko-KR" dirty="0"/>
              <a:t>) 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6055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CA2016-C82E-6C89-D765-6B0864E3A45F}"/>
              </a:ext>
            </a:extLst>
          </p:cNvPr>
          <p:cNvSpPr/>
          <p:nvPr/>
        </p:nvSpPr>
        <p:spPr>
          <a:xfrm>
            <a:off x="365729" y="1291590"/>
            <a:ext cx="8412542" cy="5085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A3BD54-1843-178F-E06F-87AC46B4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3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최우정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30770-6A33-EA59-2229-FE32FFC21A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6A9A49-BC93-6A5C-38A8-46C8DE3228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4" y="2605751"/>
            <a:ext cx="2356721" cy="875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E92FE-A92A-B261-B44F-EDCEAA134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5" y="1449947"/>
            <a:ext cx="1413711" cy="804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EB6D41-C97A-6840-A9F0-C6BBC6279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3" y="1455225"/>
            <a:ext cx="1134137" cy="4486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DD5556-971A-392C-63B6-42600FCEF5DF}"/>
              </a:ext>
            </a:extLst>
          </p:cNvPr>
          <p:cNvSpPr txBox="1"/>
          <p:nvPr/>
        </p:nvSpPr>
        <p:spPr>
          <a:xfrm>
            <a:off x="709207" y="2272669"/>
            <a:ext cx="74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Score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EA0F8-D6AA-8BD0-E1A1-F31851853273}"/>
              </a:ext>
            </a:extLst>
          </p:cNvPr>
          <p:cNvSpPr txBox="1"/>
          <p:nvPr/>
        </p:nvSpPr>
        <p:spPr>
          <a:xfrm>
            <a:off x="714684" y="3485689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단어 배열</a:t>
            </a:r>
            <a:r>
              <a:rPr lang="en-US" altLang="ko-KR" sz="1200" dirty="0"/>
              <a:t>, </a:t>
            </a:r>
            <a:r>
              <a:rPr lang="ko-KR" altLang="en-US" sz="1200" dirty="0"/>
              <a:t>남은 기회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2B751D-81BD-696B-6670-293A36F75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85" y="1448315"/>
            <a:ext cx="1963689" cy="3984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41EEC0-FF49-64A0-36D3-68285D7E026A}"/>
              </a:ext>
            </a:extLst>
          </p:cNvPr>
          <p:cNvSpPr txBox="1"/>
          <p:nvPr/>
        </p:nvSpPr>
        <p:spPr>
          <a:xfrm>
            <a:off x="3258247" y="54508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점수에 따른 보상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4FD83-7A39-2027-8EEF-627C345E8AB1}"/>
              </a:ext>
            </a:extLst>
          </p:cNvPr>
          <p:cNvSpPr txBox="1"/>
          <p:nvPr/>
        </p:nvSpPr>
        <p:spPr>
          <a:xfrm>
            <a:off x="5354120" y="4251665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게임 가이드</a:t>
            </a:r>
            <a:r>
              <a:rPr lang="en-US" altLang="ko-KR" sz="1200" dirty="0"/>
              <a:t>, </a:t>
            </a:r>
            <a:r>
              <a:rPr lang="ko-KR" altLang="en-US" sz="1200" dirty="0"/>
              <a:t>진행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000A1DF-3EA6-F2C6-F170-E0D1BA370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14" y="1455225"/>
            <a:ext cx="1591319" cy="2796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FED55B-4F7B-C5D4-4CAD-5710F1D31C6C}"/>
              </a:ext>
            </a:extLst>
          </p:cNvPr>
          <p:cNvSpPr txBox="1"/>
          <p:nvPr/>
        </p:nvSpPr>
        <p:spPr>
          <a:xfrm>
            <a:off x="7106427" y="5949926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5. </a:t>
            </a:r>
            <a:r>
              <a:rPr lang="en-US" altLang="ko-KR" sz="1200" dirty="0" err="1"/>
              <a:t>draw_man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392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미니게임 구현 </a:t>
            </a:r>
            <a:r>
              <a:rPr lang="en-US" altLang="ko-KR" dirty="0"/>
              <a:t>3 – </a:t>
            </a:r>
            <a:r>
              <a:rPr lang="ko-KR" altLang="en-US" dirty="0"/>
              <a:t>담당자 </a:t>
            </a:r>
            <a:r>
              <a:rPr lang="en-US" altLang="ko-KR" dirty="0"/>
              <a:t>: </a:t>
            </a:r>
            <a:r>
              <a:rPr lang="ko-KR" altLang="en-US" dirty="0"/>
              <a:t>최우정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6054B9-A591-370A-58BD-09CBD2894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1190" y="862556"/>
            <a:ext cx="8422503" cy="5514674"/>
          </a:xfrm>
        </p:spPr>
        <p:txBody>
          <a:bodyPr/>
          <a:lstStyle/>
          <a:p>
            <a:r>
              <a:rPr lang="ko-KR" altLang="en-US" dirty="0"/>
              <a:t>실행화면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225DBA-EAD9-AB39-849E-C0E0276FCE3C}"/>
              </a:ext>
            </a:extLst>
          </p:cNvPr>
          <p:cNvSpPr/>
          <p:nvPr/>
        </p:nvSpPr>
        <p:spPr>
          <a:xfrm>
            <a:off x="376518" y="1291590"/>
            <a:ext cx="8412542" cy="5085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E016A-06B5-B609-68AC-4AE2AF3D8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32" y="1471639"/>
            <a:ext cx="2204562" cy="3313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CFB270-4761-4DEC-1198-60B847647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47" y="1471639"/>
            <a:ext cx="2579617" cy="386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B99C3-ED9C-6771-CD70-06D58403A1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"/>
          <a:stretch/>
        </p:blipFill>
        <p:spPr>
          <a:xfrm>
            <a:off x="616406" y="1471639"/>
            <a:ext cx="2402273" cy="2741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34EDB-CFBF-5646-6BB1-B66C6358AB00}"/>
              </a:ext>
            </a:extLst>
          </p:cNvPr>
          <p:cNvSpPr txBox="1"/>
          <p:nvPr/>
        </p:nvSpPr>
        <p:spPr>
          <a:xfrm>
            <a:off x="544687" y="4213412"/>
            <a:ext cx="19623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900" dirty="0"/>
              <a:t>게임시작 화면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먼저 게임 설명이 나오고</a:t>
            </a:r>
            <a:r>
              <a:rPr lang="en-US" altLang="ko-KR" sz="900" dirty="0"/>
              <a:t>,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   Start</a:t>
            </a:r>
            <a:r>
              <a:rPr lang="ko-KR" altLang="en-US" sz="900" dirty="0"/>
              <a:t>를 적으면 게임이 시작된다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86AE3-22DE-A7AE-AD9C-7D97AB99C883}"/>
              </a:ext>
            </a:extLst>
          </p:cNvPr>
          <p:cNvSpPr txBox="1"/>
          <p:nvPr/>
        </p:nvSpPr>
        <p:spPr>
          <a:xfrm>
            <a:off x="3305680" y="5329239"/>
            <a:ext cx="32367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2. </a:t>
            </a:r>
            <a:r>
              <a:rPr lang="ko-KR" altLang="en-US" sz="900" dirty="0"/>
              <a:t>게임진행 화면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00" dirty="0"/>
              <a:t>배열된 단어들 중 하나가 랜덤으로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나오고</a:t>
            </a:r>
            <a:r>
              <a:rPr lang="en-US" altLang="ko-KR" sz="900" dirty="0"/>
              <a:t>, </a:t>
            </a:r>
            <a:r>
              <a:rPr lang="ko-KR" altLang="en-US" sz="900" dirty="0"/>
              <a:t>총 </a:t>
            </a:r>
            <a:r>
              <a:rPr lang="en-US" altLang="ko-KR" sz="900" dirty="0"/>
              <a:t>8</a:t>
            </a:r>
            <a:r>
              <a:rPr lang="ko-KR" altLang="en-US" sz="900" dirty="0"/>
              <a:t>번의 기회가 주어진다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주어진 기회안에 정답을 맞추면 벌레를</a:t>
            </a:r>
            <a:endParaRPr lang="en-US" altLang="ko-KR" sz="900" dirty="0"/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해치워 점수에 따른 보상을 얻을 수 있고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</a:t>
            </a:r>
            <a:r>
              <a:rPr lang="ko-KR" altLang="en-US" sz="900" dirty="0"/>
              <a:t>맞추지 못하면 벌레가 늘어나 낮은 점수를</a:t>
            </a:r>
            <a:endParaRPr lang="en-US" altLang="ko-KR" sz="900" dirty="0"/>
          </a:p>
          <a:p>
            <a:r>
              <a:rPr lang="ko-KR" altLang="en-US" sz="900" dirty="0"/>
              <a:t>   받게 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A8F52-5512-3AA1-D181-A41057F83DA7}"/>
              </a:ext>
            </a:extLst>
          </p:cNvPr>
          <p:cNvSpPr txBox="1"/>
          <p:nvPr/>
        </p:nvSpPr>
        <p:spPr>
          <a:xfrm>
            <a:off x="6247665" y="4784805"/>
            <a:ext cx="19239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3. </a:t>
            </a:r>
            <a:r>
              <a:rPr lang="ko-KR" altLang="en-US" sz="900" dirty="0"/>
              <a:t>게임종료 화면</a:t>
            </a:r>
            <a:endParaRPr lang="en-US" altLang="ko-KR" sz="900" dirty="0"/>
          </a:p>
          <a:p>
            <a:r>
              <a:rPr lang="en-US" altLang="ko-KR" sz="900" dirty="0"/>
              <a:t>- End</a:t>
            </a:r>
            <a:r>
              <a:rPr lang="ko-KR" altLang="en-US" sz="900" dirty="0"/>
              <a:t>를 적거나</a:t>
            </a:r>
            <a:r>
              <a:rPr lang="en-US" altLang="ko-KR" sz="900" dirty="0"/>
              <a:t>, </a:t>
            </a:r>
            <a:r>
              <a:rPr lang="ko-KR" altLang="en-US" sz="900" dirty="0"/>
              <a:t>주어진 기회 안에</a:t>
            </a:r>
            <a:endParaRPr lang="en-US" altLang="ko-KR" sz="900" dirty="0"/>
          </a:p>
          <a:p>
            <a:r>
              <a:rPr lang="en-US" altLang="ko-KR" sz="900" dirty="0"/>
              <a:t>  </a:t>
            </a:r>
            <a:r>
              <a:rPr lang="ko-KR" altLang="en-US" sz="900" dirty="0"/>
              <a:t>정답을 맞추거나</a:t>
            </a:r>
            <a:r>
              <a:rPr lang="en-US" altLang="ko-KR" sz="900" dirty="0"/>
              <a:t>, </a:t>
            </a:r>
            <a:r>
              <a:rPr lang="ko-KR" altLang="en-US" sz="900" dirty="0"/>
              <a:t>기회를 모두</a:t>
            </a:r>
            <a:endParaRPr lang="en-US" altLang="ko-KR" sz="900" dirty="0"/>
          </a:p>
          <a:p>
            <a:r>
              <a:rPr lang="ko-KR" altLang="en-US" sz="900" dirty="0"/>
              <a:t>  소진하면 다양한 점수와 보상이</a:t>
            </a:r>
            <a:endParaRPr lang="en-US" altLang="ko-KR" sz="900" dirty="0"/>
          </a:p>
          <a:p>
            <a:r>
              <a:rPr lang="ko-KR" altLang="en-US" sz="900" dirty="0"/>
              <a:t>  출력되며 게임이 끝난다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074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기획대비 구현정도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기획 대비 구현 내용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실행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ABDBC-22DF-0E34-FFBB-3F08D28BE57C}"/>
              </a:ext>
            </a:extLst>
          </p:cNvPr>
          <p:cNvSpPr txBox="1"/>
          <p:nvPr/>
        </p:nvSpPr>
        <p:spPr>
          <a:xfrm>
            <a:off x="495816" y="6077379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나무와의대화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64BD4-D8DF-FC08-A4FC-085C0714E6B3}"/>
              </a:ext>
            </a:extLst>
          </p:cNvPr>
          <p:cNvSpPr txBox="1"/>
          <p:nvPr/>
        </p:nvSpPr>
        <p:spPr>
          <a:xfrm>
            <a:off x="2188241" y="6100231"/>
            <a:ext cx="2216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나무와의대화</a:t>
            </a:r>
            <a:r>
              <a:rPr lang="en-US" altLang="ko-KR" sz="1200" dirty="0"/>
              <a:t>2 / </a:t>
            </a:r>
            <a:r>
              <a:rPr lang="ko-KR" altLang="en-US" sz="1200" dirty="0"/>
              <a:t>스코어보드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1AC58-ACD7-6078-7FCD-0D0EA30EA9A6}"/>
              </a:ext>
            </a:extLst>
          </p:cNvPr>
          <p:cNvSpPr txBox="1"/>
          <p:nvPr/>
        </p:nvSpPr>
        <p:spPr>
          <a:xfrm>
            <a:off x="5310725" y="610933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엔딩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C486B-2372-726E-5C64-4AAC219441B2}"/>
              </a:ext>
            </a:extLst>
          </p:cNvPr>
          <p:cNvSpPr txBox="1"/>
          <p:nvPr/>
        </p:nvSpPr>
        <p:spPr>
          <a:xfrm>
            <a:off x="7140213" y="610933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실패엔딩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8C067E-7E8B-F8A9-719A-B003E64D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4" y="2327000"/>
            <a:ext cx="1893450" cy="37412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A28C4D-0862-8F61-007D-09789AE4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84" y="2393203"/>
            <a:ext cx="2201862" cy="37412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F24190-7284-6AFB-9855-FADF8566D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052" y="2276259"/>
            <a:ext cx="2041094" cy="38011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6C5A5E-EC69-2E49-F42B-F95CEEC6A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982" y="2346157"/>
            <a:ext cx="2257666" cy="37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설계 </a:t>
            </a:r>
            <a:r>
              <a:rPr lang="en-US" altLang="ko-KR" dirty="0"/>
              <a:t>(Main.java)</a:t>
            </a:r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1A94C7D-843B-1713-3315-B0EEB84D1E19}"/>
              </a:ext>
            </a:extLst>
          </p:cNvPr>
          <p:cNvGrpSpPr/>
          <p:nvPr/>
        </p:nvGrpSpPr>
        <p:grpSpPr>
          <a:xfrm>
            <a:off x="440267" y="1364205"/>
            <a:ext cx="8368715" cy="4511376"/>
            <a:chOff x="291191" y="2098100"/>
            <a:chExt cx="8368715" cy="4511376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906A4EA-70E0-486E-5C23-EBB34C5C58BC}"/>
                </a:ext>
              </a:extLst>
            </p:cNvPr>
            <p:cNvGrpSpPr/>
            <p:nvPr/>
          </p:nvGrpSpPr>
          <p:grpSpPr>
            <a:xfrm>
              <a:off x="291191" y="2098100"/>
              <a:ext cx="8368715" cy="4511376"/>
              <a:chOff x="291191" y="2128664"/>
              <a:chExt cx="8368715" cy="4511376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B7DDE53-D45A-9DD5-B6CF-59F0ECDFF7C8}"/>
                  </a:ext>
                </a:extLst>
              </p:cNvPr>
              <p:cNvSpPr/>
              <p:nvPr/>
            </p:nvSpPr>
            <p:spPr>
              <a:xfrm>
                <a:off x="291191" y="2128664"/>
                <a:ext cx="8368715" cy="45113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6146F40-88C3-CCD1-61EA-5157B68FBC40}"/>
                  </a:ext>
                </a:extLst>
              </p:cNvPr>
              <p:cNvSpPr txBox="1"/>
              <p:nvPr/>
            </p:nvSpPr>
            <p:spPr>
              <a:xfrm>
                <a:off x="291191" y="2237147"/>
                <a:ext cx="1640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Class Pause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1D7610C-C587-F82A-13B4-721F3516A8C1}"/>
                  </a:ext>
                </a:extLst>
              </p:cNvPr>
              <p:cNvSpPr txBox="1"/>
              <p:nvPr/>
            </p:nvSpPr>
            <p:spPr>
              <a:xfrm>
                <a:off x="4475548" y="2278827"/>
                <a:ext cx="1640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Public class Main</a:t>
                </a: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ECC4F6B-7031-E1AB-1976-DAB59547A9D1}"/>
                </a:ext>
              </a:extLst>
            </p:cNvPr>
            <p:cNvCxnSpPr>
              <a:cxnSpLocks/>
              <a:stCxn id="112" idx="0"/>
              <a:endCxn id="112" idx="2"/>
            </p:cNvCxnSpPr>
            <p:nvPr/>
          </p:nvCxnSpPr>
          <p:spPr>
            <a:xfrm>
              <a:off x="4475549" y="2098100"/>
              <a:ext cx="0" cy="45113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369A1E0-3F30-E75C-F393-22D93ED7B9AD}"/>
              </a:ext>
            </a:extLst>
          </p:cNvPr>
          <p:cNvGrpSpPr/>
          <p:nvPr/>
        </p:nvGrpSpPr>
        <p:grpSpPr>
          <a:xfrm>
            <a:off x="4883851" y="3892562"/>
            <a:ext cx="1640479" cy="889461"/>
            <a:chOff x="291191" y="2375647"/>
            <a:chExt cx="8368715" cy="413071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A040622-CDB3-1942-3DEC-E397C580B87A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48B90E-3112-1319-62E2-3E432984F2B5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385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Public static void main()</a:t>
              </a:r>
            </a:p>
            <a:p>
              <a:r>
                <a:rPr lang="ko-KR" altLang="en-US" sz="1200" dirty="0"/>
                <a:t>오프닝 객체 </a:t>
              </a:r>
              <a:endParaRPr lang="en-US" altLang="ko-KR" sz="1200" dirty="0"/>
            </a:p>
            <a:p>
              <a:r>
                <a:rPr lang="ko-KR" altLang="en-US" sz="1200" dirty="0"/>
                <a:t>생성 및 출력</a:t>
              </a:r>
              <a:endParaRPr lang="en-US" altLang="ko-KR" sz="120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9CD0F6C-2916-8412-3822-01A486696BC8}"/>
              </a:ext>
            </a:extLst>
          </p:cNvPr>
          <p:cNvGrpSpPr/>
          <p:nvPr/>
        </p:nvGrpSpPr>
        <p:grpSpPr>
          <a:xfrm>
            <a:off x="4883851" y="2394960"/>
            <a:ext cx="1640479" cy="323612"/>
            <a:chOff x="291191" y="2375647"/>
            <a:chExt cx="8368715" cy="4130714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0EA8C18-FF81-BD48-CD46-D0D153C3A8A5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3BA73B6-5219-E3CD-46DF-0CC7DAA9CB7A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176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Scanner</a:t>
              </a:r>
              <a:r>
                <a:rPr lang="ko-KR" altLang="en-US" sz="1200" dirty="0"/>
                <a:t> 객체 생성</a:t>
              </a:r>
              <a:endParaRPr lang="en-US" altLang="ko-KR" sz="1200" dirty="0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BB379B2-54CE-B81F-58F9-F0B863835DD0}"/>
              </a:ext>
            </a:extLst>
          </p:cNvPr>
          <p:cNvGrpSpPr/>
          <p:nvPr/>
        </p:nvGrpSpPr>
        <p:grpSpPr>
          <a:xfrm>
            <a:off x="4883851" y="1900487"/>
            <a:ext cx="1640479" cy="323612"/>
            <a:chOff x="291191" y="2375647"/>
            <a:chExt cx="8368715" cy="413071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AB5131F-5D40-6942-182A-402FD92A8A87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8718905-91D2-3707-E7B8-C2ABAF97A740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3535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Random</a:t>
              </a:r>
              <a:r>
                <a:rPr lang="ko-KR" altLang="en-US" sz="1200" dirty="0"/>
                <a:t> 객체 생성</a:t>
              </a:r>
              <a:endParaRPr lang="en-US" altLang="ko-KR" sz="1200" dirty="0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9C13A38F-DCF8-8071-1337-B76BCFC84DFE}"/>
              </a:ext>
            </a:extLst>
          </p:cNvPr>
          <p:cNvGrpSpPr/>
          <p:nvPr/>
        </p:nvGrpSpPr>
        <p:grpSpPr>
          <a:xfrm>
            <a:off x="4883851" y="2896609"/>
            <a:ext cx="1640479" cy="323612"/>
            <a:chOff x="291191" y="2375647"/>
            <a:chExt cx="8368715" cy="4130714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025A2D7-5155-BED1-EC73-4AC5786A3F11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FCD12E6-1243-C700-C811-BE89E7DEEA8E}"/>
                </a:ext>
              </a:extLst>
            </p:cNvPr>
            <p:cNvSpPr txBox="1"/>
            <p:nvPr/>
          </p:nvSpPr>
          <p:spPr>
            <a:xfrm>
              <a:off x="291191" y="2375647"/>
              <a:ext cx="7591264" cy="3535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Pause</a:t>
              </a:r>
              <a:r>
                <a:rPr lang="ko-KR" altLang="en-US" sz="1200" dirty="0"/>
                <a:t> 객체 생성</a:t>
              </a:r>
              <a:endParaRPr lang="en-US" altLang="ko-KR" sz="1200" dirty="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8BE95C6-65E1-12C2-A391-F6461EC6577B}"/>
              </a:ext>
            </a:extLst>
          </p:cNvPr>
          <p:cNvGrpSpPr/>
          <p:nvPr/>
        </p:nvGrpSpPr>
        <p:grpSpPr>
          <a:xfrm>
            <a:off x="709884" y="3924835"/>
            <a:ext cx="1735335" cy="647223"/>
            <a:chOff x="291191" y="2375647"/>
            <a:chExt cx="8852612" cy="4130714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214F0A76-FFD4-54B7-14AE-5A55825F404F}"/>
                </a:ext>
              </a:extLst>
            </p:cNvPr>
            <p:cNvSpPr/>
            <p:nvPr/>
          </p:nvSpPr>
          <p:spPr>
            <a:xfrm>
              <a:off x="291191" y="2375647"/>
              <a:ext cx="8368715" cy="4130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41622E0-51BA-B3CD-0596-53054D455272}"/>
                </a:ext>
              </a:extLst>
            </p:cNvPr>
            <p:cNvSpPr txBox="1"/>
            <p:nvPr/>
          </p:nvSpPr>
          <p:spPr>
            <a:xfrm>
              <a:off x="291191" y="2375647"/>
              <a:ext cx="8852612" cy="4125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GetPause</a:t>
              </a:r>
              <a:r>
                <a:rPr lang="en-US" altLang="ko-KR" sz="1200" dirty="0"/>
                <a:t>(int time)</a:t>
              </a:r>
            </a:p>
            <a:p>
              <a:r>
                <a:rPr lang="ko-KR" altLang="en-US" sz="1200" dirty="0"/>
                <a:t>일시정지 메소드</a:t>
              </a:r>
              <a:endParaRPr lang="en-US" altLang="ko-KR" sz="1200" dirty="0"/>
            </a:p>
            <a:p>
              <a:r>
                <a:rPr lang="ko-KR" altLang="en-US" sz="1200" dirty="0"/>
                <a:t>매개변수는 정지 시간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3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구현수준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구현 소스 코드 설명 </a:t>
            </a:r>
            <a:endParaRPr lang="en-US" altLang="ko-KR" dirty="0"/>
          </a:p>
          <a:p>
            <a:r>
              <a:rPr lang="en-US" altLang="ko-KR" b="0" i="1" dirty="0">
                <a:solidFill>
                  <a:srgbClr val="FF0000"/>
                </a:solidFill>
              </a:rPr>
              <a:t>(</a:t>
            </a:r>
            <a:r>
              <a:rPr lang="ko-KR" altLang="en-US" b="0" i="1" dirty="0">
                <a:solidFill>
                  <a:srgbClr val="FF0000"/>
                </a:solidFill>
              </a:rPr>
              <a:t>코드 </a:t>
            </a:r>
            <a:r>
              <a:rPr lang="ko-KR" altLang="en-US" b="0" i="1" dirty="0" err="1">
                <a:solidFill>
                  <a:srgbClr val="FF0000"/>
                </a:solidFill>
              </a:rPr>
              <a:t>화면캡쳐</a:t>
            </a:r>
            <a:r>
              <a:rPr lang="ko-KR" altLang="en-US" b="0" i="1" dirty="0">
                <a:solidFill>
                  <a:srgbClr val="FF0000"/>
                </a:solidFill>
              </a:rPr>
              <a:t> 해서 내용 설명</a:t>
            </a:r>
            <a:r>
              <a:rPr lang="en-US" altLang="ko-KR" b="0" i="1" dirty="0">
                <a:solidFill>
                  <a:srgbClr val="FF0000"/>
                </a:solidFill>
              </a:rPr>
              <a:t>)</a:t>
            </a:r>
            <a:endParaRPr lang="ko-KR" altLang="en-US" b="0" i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05510B-21B9-E6C2-727D-6BB712C6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1" y="1937981"/>
            <a:ext cx="3711665" cy="371166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35B5F7A-AD72-7FEA-766D-1C1A11B02F7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220739" y="2830971"/>
            <a:ext cx="2340527" cy="10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800CC1-8781-AC3A-EA5E-6A535E828C25}"/>
              </a:ext>
            </a:extLst>
          </p:cNvPr>
          <p:cNvSpPr txBox="1"/>
          <p:nvPr/>
        </p:nvSpPr>
        <p:spPr>
          <a:xfrm>
            <a:off x="5561266" y="2323139"/>
            <a:ext cx="158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일시정지하는 코드</a:t>
            </a:r>
            <a:endParaRPr lang="en-US" altLang="ko-KR" sz="1200" dirty="0"/>
          </a:p>
          <a:p>
            <a:r>
              <a:rPr lang="ko-KR" altLang="en-US" sz="1200" dirty="0"/>
              <a:t>메소드로 </a:t>
            </a:r>
            <a:r>
              <a:rPr lang="ko-KR" altLang="en-US" sz="1200" dirty="0" err="1"/>
              <a:t>만들어둠</a:t>
            </a:r>
            <a:endParaRPr lang="en-US" altLang="ko-KR" sz="1200" dirty="0"/>
          </a:p>
          <a:p>
            <a:r>
              <a:rPr lang="ko-KR" altLang="en-US" sz="1200" dirty="0"/>
              <a:t>매개변수로 들어오는 숫자의 </a:t>
            </a:r>
            <a:r>
              <a:rPr lang="en-US" altLang="ko-KR" sz="1200" dirty="0" err="1"/>
              <a:t>ms</a:t>
            </a:r>
            <a:r>
              <a:rPr lang="en-US" altLang="ko-KR" sz="1200" dirty="0"/>
              <a:t> </a:t>
            </a:r>
            <a:r>
              <a:rPr lang="ko-KR" altLang="en-US" sz="1200" dirty="0"/>
              <a:t>만큼 일시정지</a:t>
            </a:r>
            <a:endParaRPr lang="en-US" altLang="ko-KR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1B2BDF-6F9D-495E-620F-D3256780F4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970882" y="4245388"/>
            <a:ext cx="2340527" cy="37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01F7AD-78B0-E51F-35D4-74FFF8B9312C}"/>
              </a:ext>
            </a:extLst>
          </p:cNvPr>
          <p:cNvSpPr txBox="1"/>
          <p:nvPr/>
        </p:nvSpPr>
        <p:spPr>
          <a:xfrm>
            <a:off x="6311409" y="4014555"/>
            <a:ext cx="1584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오프닝 메소드로 </a:t>
            </a:r>
            <a:endParaRPr lang="en-US" altLang="ko-KR" sz="1200" dirty="0"/>
          </a:p>
          <a:p>
            <a:r>
              <a:rPr lang="ko-KR" altLang="en-US" sz="1200" dirty="0"/>
              <a:t>게임 시작</a:t>
            </a:r>
            <a:endParaRPr lang="en-US" altLang="ko-KR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2143CF-1BCB-7690-4D5E-F4AE997018E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970882" y="3604145"/>
            <a:ext cx="2340527" cy="47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4588CA-D7E8-4BFD-A153-7A9E349B0602}"/>
              </a:ext>
            </a:extLst>
          </p:cNvPr>
          <p:cNvSpPr txBox="1"/>
          <p:nvPr/>
        </p:nvSpPr>
        <p:spPr>
          <a:xfrm>
            <a:off x="6311409" y="3465645"/>
            <a:ext cx="158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필요한 객체들 생성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41716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9835</TotalTime>
  <Words>2629</Words>
  <Application>Microsoft Office PowerPoint</Application>
  <PresentationFormat>화면 슬라이드 쇼(4:3)</PresentationFormat>
  <Paragraphs>652</Paragraphs>
  <Slides>62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HY헤드라인M</vt:lpstr>
      <vt:lpstr>HY견명조</vt:lpstr>
      <vt:lpstr>맑은 고딕</vt:lpstr>
      <vt:lpstr>Arial</vt:lpstr>
      <vt:lpstr>Wingdings</vt:lpstr>
      <vt:lpstr>2_Office 테마</vt:lpstr>
      <vt:lpstr>객체지향프로그램 프로젝트 완료보고서</vt:lpstr>
      <vt:lpstr>서론</vt:lpstr>
      <vt:lpstr>기획대비 구현정도</vt:lpstr>
      <vt:lpstr>기획대비 구현정도</vt:lpstr>
      <vt:lpstr>기획대비 구현정도</vt:lpstr>
      <vt:lpstr>기획대비 구현정도</vt:lpstr>
      <vt:lpstr>기획대비 구현정도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객체지향 구현수준</vt:lpstr>
      <vt:lpstr>게임완성도</vt:lpstr>
      <vt:lpstr>개인 미니게임 구현 1 – 담당자 : 정호용</vt:lpstr>
      <vt:lpstr>개인 미니게임 구현 1 – 담당자 : 정호용</vt:lpstr>
      <vt:lpstr>개인 미니게임 구현 1 – 담당자 : 정호용</vt:lpstr>
      <vt:lpstr>개인 미니게임 구현 2 – 담당자 : 현진우</vt:lpstr>
      <vt:lpstr>개인 미니게임 구현 2 – 담당자 : 현진우</vt:lpstr>
      <vt:lpstr>개인 미니게임 구현 2 – 담당자 : 현진우</vt:lpstr>
      <vt:lpstr>개인 미니게임 구현 2 – 담당자 : 현진우</vt:lpstr>
      <vt:lpstr>개인 미니게임 구현 2 – 담당자 : 현진우</vt:lpstr>
      <vt:lpstr>개인 미니게임 구현 2 – 담당자 : 현진우</vt:lpstr>
      <vt:lpstr>개인 미니게임 구현 2 – 담당자 : 현진우</vt:lpstr>
      <vt:lpstr>개인 미니게임 구현 3 – 담당자 : 최우정</vt:lpstr>
      <vt:lpstr>개인 미니게임 구현 3 – 담당자 : 최우정</vt:lpstr>
      <vt:lpstr>개인 미니게임 구현 3 – 담당자 : 최우정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정호용(학부생-소프트웨어전공)</cp:lastModifiedBy>
  <cp:revision>442</cp:revision>
  <cp:lastPrinted>2020-08-24T07:06:55Z</cp:lastPrinted>
  <dcterms:created xsi:type="dcterms:W3CDTF">2017-01-09T05:29:11Z</dcterms:created>
  <dcterms:modified xsi:type="dcterms:W3CDTF">2022-11-30T04:03:29Z</dcterms:modified>
</cp:coreProperties>
</file>